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9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10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11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12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796" r:id="rId2"/>
    <p:sldMasterId id="2147483846" r:id="rId3"/>
    <p:sldMasterId id="2147483854" r:id="rId4"/>
    <p:sldMasterId id="2147483863" r:id="rId5"/>
    <p:sldMasterId id="2147483924" r:id="rId6"/>
    <p:sldMasterId id="2147483978" r:id="rId7"/>
    <p:sldMasterId id="2147484026" r:id="rId8"/>
    <p:sldMasterId id="2147484046" r:id="rId9"/>
    <p:sldMasterId id="2147484061" r:id="rId10"/>
    <p:sldMasterId id="2147484122" r:id="rId11"/>
    <p:sldMasterId id="2147484130" r:id="rId12"/>
    <p:sldMasterId id="2147484179" r:id="rId13"/>
  </p:sldMasterIdLst>
  <p:notesMasterIdLst>
    <p:notesMasterId r:id="rId52"/>
  </p:notesMasterIdLst>
  <p:handoutMasterIdLst>
    <p:handoutMasterId r:id="rId53"/>
  </p:handoutMasterIdLst>
  <p:sldIdLst>
    <p:sldId id="564" r:id="rId14"/>
    <p:sldId id="362" r:id="rId15"/>
    <p:sldId id="708" r:id="rId16"/>
    <p:sldId id="709" r:id="rId17"/>
    <p:sldId id="700" r:id="rId18"/>
    <p:sldId id="710" r:id="rId19"/>
    <p:sldId id="684" r:id="rId20"/>
    <p:sldId id="685" r:id="rId21"/>
    <p:sldId id="686" r:id="rId22"/>
    <p:sldId id="687" r:id="rId23"/>
    <p:sldId id="688" r:id="rId24"/>
    <p:sldId id="689" r:id="rId25"/>
    <p:sldId id="712" r:id="rId26"/>
    <p:sldId id="640" r:id="rId27"/>
    <p:sldId id="448" r:id="rId28"/>
    <p:sldId id="642" r:id="rId29"/>
    <p:sldId id="667" r:id="rId30"/>
    <p:sldId id="670" r:id="rId31"/>
    <p:sldId id="641" r:id="rId32"/>
    <p:sldId id="613" r:id="rId33"/>
    <p:sldId id="669" r:id="rId34"/>
    <p:sldId id="645" r:id="rId35"/>
    <p:sldId id="533" r:id="rId36"/>
    <p:sldId id="692" r:id="rId37"/>
    <p:sldId id="713" r:id="rId38"/>
    <p:sldId id="671" r:id="rId39"/>
    <p:sldId id="714" r:id="rId40"/>
    <p:sldId id="702" r:id="rId41"/>
    <p:sldId id="672" r:id="rId42"/>
    <p:sldId id="646" r:id="rId43"/>
    <p:sldId id="647" r:id="rId44"/>
    <p:sldId id="673" r:id="rId45"/>
    <p:sldId id="718" r:id="rId46"/>
    <p:sldId id="704" r:id="rId47"/>
    <p:sldId id="701" r:id="rId48"/>
    <p:sldId id="707" r:id="rId49"/>
    <p:sldId id="678" r:id="rId50"/>
    <p:sldId id="682" r:id="rId5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633" autoAdjust="0"/>
  </p:normalViewPr>
  <p:slideViewPr>
    <p:cSldViewPr>
      <p:cViewPr varScale="1">
        <p:scale>
          <a:sx n="87" d="100"/>
          <a:sy n="87" d="100"/>
        </p:scale>
        <p:origin x="11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32"/>
    </p:cViewPr>
  </p:sorterViewPr>
  <p:notesViewPr>
    <p:cSldViewPr>
      <p:cViewPr varScale="1">
        <p:scale>
          <a:sx n="65" d="100"/>
          <a:sy n="65" d="100"/>
        </p:scale>
        <p:origin x="28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A0509-1125-4B03-9536-31FE96458942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D5A907-7E2B-4738-B843-9C62350A3930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FF0000"/>
              </a:solidFill>
            </a:rPr>
            <a:t>1 млн </a:t>
          </a:r>
          <a:r>
            <a:rPr lang="ru-RU" sz="2000" b="0" dirty="0" smtClean="0">
              <a:solidFill>
                <a:schemeClr val="tx1"/>
              </a:solidFill>
            </a:rPr>
            <a:t>ВМП + </a:t>
          </a:r>
          <a:r>
            <a:rPr lang="ru-RU" sz="2000" b="1" dirty="0" smtClean="0">
              <a:solidFill>
                <a:srgbClr val="FF0000"/>
              </a:solidFill>
            </a:rPr>
            <a:t>0,1 млн </a:t>
          </a:r>
          <a:r>
            <a:rPr lang="ru-RU" sz="2000" b="0" dirty="0" err="1" smtClean="0">
              <a:solidFill>
                <a:schemeClr val="tx1"/>
              </a:solidFill>
            </a:rPr>
            <a:t>недон</a:t>
          </a:r>
          <a:r>
            <a:rPr lang="ru-RU" sz="2000" b="0" dirty="0" smtClean="0">
              <a:solidFill>
                <a:schemeClr val="tx1"/>
              </a:solidFill>
            </a:rPr>
            <a:t>.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0" dirty="0" smtClean="0">
              <a:solidFill>
                <a:schemeClr val="tx1"/>
              </a:solidFill>
            </a:rPr>
            <a:t>младенцев</a:t>
          </a:r>
          <a:endParaRPr lang="ru-RU" sz="2000" b="0" dirty="0">
            <a:solidFill>
              <a:schemeClr val="tx1"/>
            </a:solidFill>
          </a:endParaRPr>
        </a:p>
      </dgm:t>
    </dgm:pt>
    <dgm:pt modelId="{EDA5AC5E-520D-4CFD-8F66-6F19DEEA6025}" type="parTrans" cxnId="{A7D90C16-15A4-4E0E-A925-DB641F0E466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4800"/>
        </a:p>
      </dgm:t>
    </dgm:pt>
    <dgm:pt modelId="{53D13AD4-39A6-4FB5-87B6-ADC5D5A2242E}" type="sibTrans" cxnId="{A7D90C16-15A4-4E0E-A925-DB641F0E466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4800"/>
        </a:p>
      </dgm:t>
    </dgm:pt>
    <dgm:pt modelId="{BC29CEBF-1FBC-4394-9182-2FBD95EB199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</a:rPr>
            <a:t>20 млн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tx1"/>
              </a:solidFill>
            </a:rPr>
            <a:t>получают лекарства по рецепту</a:t>
          </a:r>
          <a:endParaRPr lang="ru-RU" sz="1800" b="0" dirty="0">
            <a:solidFill>
              <a:schemeClr val="tx1"/>
            </a:solidFill>
          </a:endParaRPr>
        </a:p>
      </dgm:t>
    </dgm:pt>
    <dgm:pt modelId="{B26D7F8C-638B-42D5-B9F4-612D111EC6BF}" type="parTrans" cxnId="{04860938-2968-45D0-A52D-D368F82B56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4800"/>
        </a:p>
      </dgm:t>
    </dgm:pt>
    <dgm:pt modelId="{8FA56F93-B5E0-4C82-AD0D-64928680938B}" type="sibTrans" cxnId="{04860938-2968-45D0-A52D-D368F82B56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4800"/>
        </a:p>
      </dgm:t>
    </dgm:pt>
    <dgm:pt modelId="{EC421EB8-448D-4942-8043-DD6E1163E810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800" b="1" dirty="0" smtClean="0">
              <a:solidFill>
                <a:srgbClr val="FF0000"/>
              </a:solidFill>
            </a:rPr>
            <a:t>1,5 млрд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2800" b="0" dirty="0" smtClean="0">
              <a:solidFill>
                <a:schemeClr val="tx1"/>
              </a:solidFill>
            </a:rPr>
            <a:t>посещений АПУ</a:t>
          </a:r>
          <a:endParaRPr lang="ru-RU" sz="2800" b="0" dirty="0">
            <a:solidFill>
              <a:schemeClr val="tx1"/>
            </a:solidFill>
          </a:endParaRPr>
        </a:p>
      </dgm:t>
    </dgm:pt>
    <dgm:pt modelId="{AF0C1EAF-5362-474C-9DE7-C4E3A27A3576}" type="parTrans" cxnId="{66B408B8-F551-4FC4-8AE3-D628B1AE53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4800"/>
        </a:p>
      </dgm:t>
    </dgm:pt>
    <dgm:pt modelId="{2E67B79C-2FFB-4435-98A6-FAA6E0F51BA6}" type="sibTrans" cxnId="{66B408B8-F551-4FC4-8AE3-D628B1AE53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4800"/>
        </a:p>
      </dgm:t>
    </dgm:pt>
    <dgm:pt modelId="{35CB87FB-2668-457F-8AE0-6C7B8AD06D2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0000"/>
              </a:solidFill>
            </a:rPr>
            <a:t>45 млн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tx1"/>
              </a:solidFill>
            </a:rPr>
            <a:t>вызовов СМП</a:t>
          </a:r>
          <a:endParaRPr lang="ru-RU" sz="2000" b="0" dirty="0">
            <a:solidFill>
              <a:schemeClr val="tx1"/>
            </a:solidFill>
          </a:endParaRPr>
        </a:p>
      </dgm:t>
    </dgm:pt>
    <dgm:pt modelId="{1D9ED371-A25C-4CFE-917C-4312CEAD6BBD}" type="parTrans" cxnId="{5106EAA4-8A1A-4F8A-ADFF-FE8FB3ED25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4800"/>
        </a:p>
      </dgm:t>
    </dgm:pt>
    <dgm:pt modelId="{FB8D0D42-B472-4607-9053-1038A5F02E93}" type="sibTrans" cxnId="{5106EAA4-8A1A-4F8A-ADFF-FE8FB3ED25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4800"/>
        </a:p>
      </dgm:t>
    </dgm:pt>
    <dgm:pt modelId="{E8591A03-0689-4D61-96FF-8D33881C7A3A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FF0000"/>
              </a:solidFill>
            </a:rPr>
            <a:t>29 млн </a:t>
          </a:r>
          <a:r>
            <a:rPr lang="ru-RU" sz="2000" b="0" dirty="0" smtClean="0">
              <a:solidFill>
                <a:schemeClr val="tx1"/>
              </a:solidFill>
            </a:rPr>
            <a:t>госпитализаций</a:t>
          </a:r>
          <a:endParaRPr lang="ru-RU" sz="2000" b="0" dirty="0">
            <a:solidFill>
              <a:schemeClr val="tx1"/>
            </a:solidFill>
          </a:endParaRPr>
        </a:p>
      </dgm:t>
    </dgm:pt>
    <dgm:pt modelId="{831F9C9A-C124-4A01-A34F-3A4F6AFD3662}" type="parTrans" cxnId="{A972ECEB-DAA5-44E1-8B55-CF349EDCAD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C8369AF3-CA2D-45AC-888B-5D6CB75B5645}" type="sibTrans" cxnId="{A972ECEB-DAA5-44E1-8B55-CF349EDCAD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094DB94D-4ABE-492B-815D-CB922F468FEF}" type="pres">
      <dgm:prSet presAssocID="{108A0509-1125-4B03-9536-31FE964589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26513-29AA-4B1C-AA27-EE563AFE229C}" type="pres">
      <dgm:prSet presAssocID="{94D5A907-7E2B-4738-B843-9C62350A3930}" presName="Name8" presStyleCnt="0"/>
      <dgm:spPr/>
    </dgm:pt>
    <dgm:pt modelId="{3028F794-1207-4763-A909-3AFD00F71004}" type="pres">
      <dgm:prSet presAssocID="{94D5A907-7E2B-4738-B843-9C62350A3930}" presName="level" presStyleLbl="node1" presStyleIdx="0" presStyleCnt="5" custScaleX="140777" custLinFactNeighborX="0" custLinFactNeighborY="-3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62F57-1CC8-4D3D-8294-A6E291BEAFA2}" type="pres">
      <dgm:prSet presAssocID="{94D5A907-7E2B-4738-B843-9C62350A39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11D4E-3F8F-4147-ABB5-1E45B60BD6F9}" type="pres">
      <dgm:prSet presAssocID="{E8591A03-0689-4D61-96FF-8D33881C7A3A}" presName="Name8" presStyleCnt="0"/>
      <dgm:spPr/>
    </dgm:pt>
    <dgm:pt modelId="{F5D1B0B2-3690-478E-AC25-4BD22A3E4CBC}" type="pres">
      <dgm:prSet presAssocID="{E8591A03-0689-4D61-96FF-8D33881C7A3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B9CE1-213E-4CB1-96EC-415896083FBA}" type="pres">
      <dgm:prSet presAssocID="{E8591A03-0689-4D61-96FF-8D33881C7A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538FF-87FD-427C-90F3-8C13D9501C8F}" type="pres">
      <dgm:prSet presAssocID="{35CB87FB-2668-457F-8AE0-6C7B8AD06D29}" presName="Name8" presStyleCnt="0"/>
      <dgm:spPr/>
    </dgm:pt>
    <dgm:pt modelId="{1BC209C4-F372-446C-8C85-FE2E6021C1B4}" type="pres">
      <dgm:prSet presAssocID="{35CB87FB-2668-457F-8AE0-6C7B8AD06D2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1937D-6321-4415-9CB2-A90546A2490A}" type="pres">
      <dgm:prSet presAssocID="{35CB87FB-2668-457F-8AE0-6C7B8AD06D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2A999-ED18-4457-8BDF-1FED32045CF5}" type="pres">
      <dgm:prSet presAssocID="{BC29CEBF-1FBC-4394-9182-2FBD95EB199C}" presName="Name8" presStyleCnt="0"/>
      <dgm:spPr/>
    </dgm:pt>
    <dgm:pt modelId="{7AC51A58-8998-4E55-A7E0-FD23BD2C9DCF}" type="pres">
      <dgm:prSet presAssocID="{BC29CEBF-1FBC-4394-9182-2FBD95EB199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50B43-B036-4188-A59E-112828CDB500}" type="pres">
      <dgm:prSet presAssocID="{BC29CEBF-1FBC-4394-9182-2FBD95EB19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3AFB1-4914-4F64-9792-86F0D76E80EE}" type="pres">
      <dgm:prSet presAssocID="{EC421EB8-448D-4942-8043-DD6E1163E810}" presName="Name8" presStyleCnt="0"/>
      <dgm:spPr/>
    </dgm:pt>
    <dgm:pt modelId="{D2565FF8-679E-4B89-A4AD-3C5EB41D9E40}" type="pres">
      <dgm:prSet presAssocID="{EC421EB8-448D-4942-8043-DD6E1163E81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CC516-6CCF-420C-9621-E930C560CCC2}" type="pres">
      <dgm:prSet presAssocID="{EC421EB8-448D-4942-8043-DD6E1163E8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95E961-1AE9-40A4-9DE5-F5CA7E31ADD1}" type="presOf" srcId="{94D5A907-7E2B-4738-B843-9C62350A3930}" destId="{08E62F57-1CC8-4D3D-8294-A6E291BEAFA2}" srcOrd="1" destOrd="0" presId="urn:microsoft.com/office/officeart/2005/8/layout/pyramid1"/>
    <dgm:cxn modelId="{A7D90C16-15A4-4E0E-A925-DB641F0E4661}" srcId="{108A0509-1125-4B03-9536-31FE96458942}" destId="{94D5A907-7E2B-4738-B843-9C62350A3930}" srcOrd="0" destOrd="0" parTransId="{EDA5AC5E-520D-4CFD-8F66-6F19DEEA6025}" sibTransId="{53D13AD4-39A6-4FB5-87B6-ADC5D5A2242E}"/>
    <dgm:cxn modelId="{6C104584-E68B-422E-AFF9-8E70550EF22C}" type="presOf" srcId="{35CB87FB-2668-457F-8AE0-6C7B8AD06D29}" destId="{1BC209C4-F372-446C-8C85-FE2E6021C1B4}" srcOrd="0" destOrd="0" presId="urn:microsoft.com/office/officeart/2005/8/layout/pyramid1"/>
    <dgm:cxn modelId="{027D7BCE-0B2D-482E-895D-6EFEF18E48AF}" type="presOf" srcId="{94D5A907-7E2B-4738-B843-9C62350A3930}" destId="{3028F794-1207-4763-A909-3AFD00F71004}" srcOrd="0" destOrd="0" presId="urn:microsoft.com/office/officeart/2005/8/layout/pyramid1"/>
    <dgm:cxn modelId="{C3E570C3-DDC3-46C9-B847-0E8BD6ACEF9B}" type="presOf" srcId="{BC29CEBF-1FBC-4394-9182-2FBD95EB199C}" destId="{DAE50B43-B036-4188-A59E-112828CDB500}" srcOrd="1" destOrd="0" presId="urn:microsoft.com/office/officeart/2005/8/layout/pyramid1"/>
    <dgm:cxn modelId="{F18831FC-1E1B-435C-AA7B-634C96433BEE}" type="presOf" srcId="{108A0509-1125-4B03-9536-31FE96458942}" destId="{094DB94D-4ABE-492B-815D-CB922F468FEF}" srcOrd="0" destOrd="0" presId="urn:microsoft.com/office/officeart/2005/8/layout/pyramid1"/>
    <dgm:cxn modelId="{23EFAB47-1990-48A3-B4A3-E2B3201C7C18}" type="presOf" srcId="{E8591A03-0689-4D61-96FF-8D33881C7A3A}" destId="{F5D1B0B2-3690-478E-AC25-4BD22A3E4CBC}" srcOrd="0" destOrd="0" presId="urn:microsoft.com/office/officeart/2005/8/layout/pyramid1"/>
    <dgm:cxn modelId="{5106EAA4-8A1A-4F8A-ADFF-FE8FB3ED25EB}" srcId="{108A0509-1125-4B03-9536-31FE96458942}" destId="{35CB87FB-2668-457F-8AE0-6C7B8AD06D29}" srcOrd="2" destOrd="0" parTransId="{1D9ED371-A25C-4CFE-917C-4312CEAD6BBD}" sibTransId="{FB8D0D42-B472-4607-9053-1038A5F02E93}"/>
    <dgm:cxn modelId="{04860938-2968-45D0-A52D-D368F82B566C}" srcId="{108A0509-1125-4B03-9536-31FE96458942}" destId="{BC29CEBF-1FBC-4394-9182-2FBD95EB199C}" srcOrd="3" destOrd="0" parTransId="{B26D7F8C-638B-42D5-B9F4-612D111EC6BF}" sibTransId="{8FA56F93-B5E0-4C82-AD0D-64928680938B}"/>
    <dgm:cxn modelId="{FAEBEDE3-C6AA-4ECE-ADE0-69104861BDA7}" type="presOf" srcId="{E8591A03-0689-4D61-96FF-8D33881C7A3A}" destId="{7A4B9CE1-213E-4CB1-96EC-415896083FBA}" srcOrd="1" destOrd="0" presId="urn:microsoft.com/office/officeart/2005/8/layout/pyramid1"/>
    <dgm:cxn modelId="{52B3ED8B-7EB4-4D3D-B02D-8CA09DB2264A}" type="presOf" srcId="{35CB87FB-2668-457F-8AE0-6C7B8AD06D29}" destId="{5F61937D-6321-4415-9CB2-A90546A2490A}" srcOrd="1" destOrd="0" presId="urn:microsoft.com/office/officeart/2005/8/layout/pyramid1"/>
    <dgm:cxn modelId="{A972ECEB-DAA5-44E1-8B55-CF349EDCAD72}" srcId="{108A0509-1125-4B03-9536-31FE96458942}" destId="{E8591A03-0689-4D61-96FF-8D33881C7A3A}" srcOrd="1" destOrd="0" parTransId="{831F9C9A-C124-4A01-A34F-3A4F6AFD3662}" sibTransId="{C8369AF3-CA2D-45AC-888B-5D6CB75B5645}"/>
    <dgm:cxn modelId="{66B408B8-F551-4FC4-8AE3-D628B1AE53BF}" srcId="{108A0509-1125-4B03-9536-31FE96458942}" destId="{EC421EB8-448D-4942-8043-DD6E1163E810}" srcOrd="4" destOrd="0" parTransId="{AF0C1EAF-5362-474C-9DE7-C4E3A27A3576}" sibTransId="{2E67B79C-2FFB-4435-98A6-FAA6E0F51BA6}"/>
    <dgm:cxn modelId="{77FED1A9-AD12-4EEA-BB14-5723B1DA223E}" type="presOf" srcId="{EC421EB8-448D-4942-8043-DD6E1163E810}" destId="{D2565FF8-679E-4B89-A4AD-3C5EB41D9E40}" srcOrd="0" destOrd="0" presId="urn:microsoft.com/office/officeart/2005/8/layout/pyramid1"/>
    <dgm:cxn modelId="{57DE37A7-6646-46BA-B877-D1EF20991E04}" type="presOf" srcId="{EC421EB8-448D-4942-8043-DD6E1163E810}" destId="{70FCC516-6CCF-420C-9621-E930C560CCC2}" srcOrd="1" destOrd="0" presId="urn:microsoft.com/office/officeart/2005/8/layout/pyramid1"/>
    <dgm:cxn modelId="{FB59D9BF-DB1C-4C74-AFF5-5D91B0CD08AD}" type="presOf" srcId="{BC29CEBF-1FBC-4394-9182-2FBD95EB199C}" destId="{7AC51A58-8998-4E55-A7E0-FD23BD2C9DCF}" srcOrd="0" destOrd="0" presId="urn:microsoft.com/office/officeart/2005/8/layout/pyramid1"/>
    <dgm:cxn modelId="{1E79F7B4-D1D8-45AF-A78D-921EBC7F0A2A}" type="presParOf" srcId="{094DB94D-4ABE-492B-815D-CB922F468FEF}" destId="{20726513-29AA-4B1C-AA27-EE563AFE229C}" srcOrd="0" destOrd="0" presId="urn:microsoft.com/office/officeart/2005/8/layout/pyramid1"/>
    <dgm:cxn modelId="{11766A42-6EA5-4ACF-B9F6-D7F2CC778984}" type="presParOf" srcId="{20726513-29AA-4B1C-AA27-EE563AFE229C}" destId="{3028F794-1207-4763-A909-3AFD00F71004}" srcOrd="0" destOrd="0" presId="urn:microsoft.com/office/officeart/2005/8/layout/pyramid1"/>
    <dgm:cxn modelId="{80495384-785C-4AE6-B0DB-38E2954B6EB3}" type="presParOf" srcId="{20726513-29AA-4B1C-AA27-EE563AFE229C}" destId="{08E62F57-1CC8-4D3D-8294-A6E291BEAFA2}" srcOrd="1" destOrd="0" presId="urn:microsoft.com/office/officeart/2005/8/layout/pyramid1"/>
    <dgm:cxn modelId="{9158A25C-41A1-4729-BFA7-96A886EC0834}" type="presParOf" srcId="{094DB94D-4ABE-492B-815D-CB922F468FEF}" destId="{0F311D4E-3F8F-4147-ABB5-1E45B60BD6F9}" srcOrd="1" destOrd="0" presId="urn:microsoft.com/office/officeart/2005/8/layout/pyramid1"/>
    <dgm:cxn modelId="{828EC957-50A5-4FFA-8BA0-3F6C7631F744}" type="presParOf" srcId="{0F311D4E-3F8F-4147-ABB5-1E45B60BD6F9}" destId="{F5D1B0B2-3690-478E-AC25-4BD22A3E4CBC}" srcOrd="0" destOrd="0" presId="urn:microsoft.com/office/officeart/2005/8/layout/pyramid1"/>
    <dgm:cxn modelId="{BB3D45EC-4ACE-4440-A84D-AA1F081E6B38}" type="presParOf" srcId="{0F311D4E-3F8F-4147-ABB5-1E45B60BD6F9}" destId="{7A4B9CE1-213E-4CB1-96EC-415896083FBA}" srcOrd="1" destOrd="0" presId="urn:microsoft.com/office/officeart/2005/8/layout/pyramid1"/>
    <dgm:cxn modelId="{640E72B3-9C07-4FD5-A71A-B6E1801DE946}" type="presParOf" srcId="{094DB94D-4ABE-492B-815D-CB922F468FEF}" destId="{99F538FF-87FD-427C-90F3-8C13D9501C8F}" srcOrd="2" destOrd="0" presId="urn:microsoft.com/office/officeart/2005/8/layout/pyramid1"/>
    <dgm:cxn modelId="{B160241D-E30B-4A6C-B383-210129D135AB}" type="presParOf" srcId="{99F538FF-87FD-427C-90F3-8C13D9501C8F}" destId="{1BC209C4-F372-446C-8C85-FE2E6021C1B4}" srcOrd="0" destOrd="0" presId="urn:microsoft.com/office/officeart/2005/8/layout/pyramid1"/>
    <dgm:cxn modelId="{5A07313C-85A7-4CE5-9073-4339BD430CAE}" type="presParOf" srcId="{99F538FF-87FD-427C-90F3-8C13D9501C8F}" destId="{5F61937D-6321-4415-9CB2-A90546A2490A}" srcOrd="1" destOrd="0" presId="urn:microsoft.com/office/officeart/2005/8/layout/pyramid1"/>
    <dgm:cxn modelId="{A652E9A3-B574-4E74-800D-52AEA2F3BD2D}" type="presParOf" srcId="{094DB94D-4ABE-492B-815D-CB922F468FEF}" destId="{9082A999-ED18-4457-8BDF-1FED32045CF5}" srcOrd="3" destOrd="0" presId="urn:microsoft.com/office/officeart/2005/8/layout/pyramid1"/>
    <dgm:cxn modelId="{3218AD25-DAB3-48A5-B7D1-883BDB4695BE}" type="presParOf" srcId="{9082A999-ED18-4457-8BDF-1FED32045CF5}" destId="{7AC51A58-8998-4E55-A7E0-FD23BD2C9DCF}" srcOrd="0" destOrd="0" presId="urn:microsoft.com/office/officeart/2005/8/layout/pyramid1"/>
    <dgm:cxn modelId="{8C11BEF5-0732-42FB-BC75-51590FA50F53}" type="presParOf" srcId="{9082A999-ED18-4457-8BDF-1FED32045CF5}" destId="{DAE50B43-B036-4188-A59E-112828CDB500}" srcOrd="1" destOrd="0" presId="urn:microsoft.com/office/officeart/2005/8/layout/pyramid1"/>
    <dgm:cxn modelId="{B0CE7AC2-F6C3-45E1-8A5F-C0C3347BB8BE}" type="presParOf" srcId="{094DB94D-4ABE-492B-815D-CB922F468FEF}" destId="{C0E3AFB1-4914-4F64-9792-86F0D76E80EE}" srcOrd="4" destOrd="0" presId="urn:microsoft.com/office/officeart/2005/8/layout/pyramid1"/>
    <dgm:cxn modelId="{E4721318-9A74-4367-9DC3-1DB01E521F3E}" type="presParOf" srcId="{C0E3AFB1-4914-4F64-9792-86F0D76E80EE}" destId="{D2565FF8-679E-4B89-A4AD-3C5EB41D9E40}" srcOrd="0" destOrd="0" presId="urn:microsoft.com/office/officeart/2005/8/layout/pyramid1"/>
    <dgm:cxn modelId="{A7997513-7055-4825-8995-40DCA700FDD3}" type="presParOf" srcId="{C0E3AFB1-4914-4F64-9792-86F0D76E80EE}" destId="{70FCC516-6CCF-420C-9621-E930C560CC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8F794-1207-4763-A909-3AFD00F71004}">
      <dsp:nvSpPr>
        <dsp:cNvPr id="0" name=""/>
        <dsp:cNvSpPr/>
      </dsp:nvSpPr>
      <dsp:spPr>
        <a:xfrm>
          <a:off x="2664293" y="0"/>
          <a:ext cx="2088236" cy="1035010"/>
        </a:xfrm>
        <a:prstGeom prst="trapezoid">
          <a:avLst>
            <a:gd name="adj" fmla="val 71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1 млн </a:t>
          </a:r>
          <a:r>
            <a:rPr lang="ru-RU" sz="2000" b="0" kern="1200" dirty="0" smtClean="0">
              <a:solidFill>
                <a:schemeClr val="tx1"/>
              </a:solidFill>
            </a:rPr>
            <a:t>ВМП + </a:t>
          </a:r>
          <a:r>
            <a:rPr lang="ru-RU" sz="2000" b="1" kern="1200" dirty="0" smtClean="0">
              <a:solidFill>
                <a:srgbClr val="FF0000"/>
              </a:solidFill>
            </a:rPr>
            <a:t>0,1 млн </a:t>
          </a:r>
          <a:r>
            <a:rPr lang="ru-RU" sz="2000" b="0" kern="1200" dirty="0" err="1" smtClean="0">
              <a:solidFill>
                <a:schemeClr val="tx1"/>
              </a:solidFill>
            </a:rPr>
            <a:t>недон</a:t>
          </a:r>
          <a:r>
            <a:rPr lang="ru-RU" sz="2000" b="0" kern="1200" dirty="0" smtClean="0">
              <a:solidFill>
                <a:schemeClr val="tx1"/>
              </a:solidFill>
            </a:rPr>
            <a:t>.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0" kern="1200" dirty="0" smtClean="0">
              <a:solidFill>
                <a:schemeClr val="tx1"/>
              </a:solidFill>
            </a:rPr>
            <a:t>младенцев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2664293" y="0"/>
        <a:ext cx="2088236" cy="1035010"/>
      </dsp:txXfrm>
    </dsp:sp>
    <dsp:sp modelId="{F5D1B0B2-3690-478E-AC25-4BD22A3E4CBC}">
      <dsp:nvSpPr>
        <dsp:cNvPr id="0" name=""/>
        <dsp:cNvSpPr/>
      </dsp:nvSpPr>
      <dsp:spPr>
        <a:xfrm>
          <a:off x="2225046" y="1035010"/>
          <a:ext cx="2966729" cy="1035010"/>
        </a:xfrm>
        <a:prstGeom prst="trapezoid">
          <a:avLst>
            <a:gd name="adj" fmla="val 71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29 млн </a:t>
          </a:r>
          <a:r>
            <a:rPr lang="ru-RU" sz="2000" b="0" kern="1200" dirty="0" smtClean="0">
              <a:solidFill>
                <a:schemeClr val="tx1"/>
              </a:solidFill>
            </a:rPr>
            <a:t>госпитализаций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2744224" y="1035010"/>
        <a:ext cx="1928373" cy="1035010"/>
      </dsp:txXfrm>
    </dsp:sp>
    <dsp:sp modelId="{1BC209C4-F372-446C-8C85-FE2E6021C1B4}">
      <dsp:nvSpPr>
        <dsp:cNvPr id="0" name=""/>
        <dsp:cNvSpPr/>
      </dsp:nvSpPr>
      <dsp:spPr>
        <a:xfrm>
          <a:off x="1483364" y="2070020"/>
          <a:ext cx="4450093" cy="1035010"/>
        </a:xfrm>
        <a:prstGeom prst="trapezoid">
          <a:avLst>
            <a:gd name="adj" fmla="val 71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0000"/>
              </a:solidFill>
            </a:rPr>
            <a:t>45 млн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chemeClr val="tx1"/>
              </a:solidFill>
            </a:rPr>
            <a:t>вызовов СМП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2262131" y="2070020"/>
        <a:ext cx="2892560" cy="1035010"/>
      </dsp:txXfrm>
    </dsp:sp>
    <dsp:sp modelId="{7AC51A58-8998-4E55-A7E0-FD23BD2C9DCF}">
      <dsp:nvSpPr>
        <dsp:cNvPr id="0" name=""/>
        <dsp:cNvSpPr/>
      </dsp:nvSpPr>
      <dsp:spPr>
        <a:xfrm>
          <a:off x="741682" y="3105030"/>
          <a:ext cx="5933458" cy="1035010"/>
        </a:xfrm>
        <a:prstGeom prst="trapezoid">
          <a:avLst>
            <a:gd name="adj" fmla="val 71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 млн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получают лекарства по рецепту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1780037" y="3105030"/>
        <a:ext cx="3856747" cy="1035010"/>
      </dsp:txXfrm>
    </dsp:sp>
    <dsp:sp modelId="{D2565FF8-679E-4B89-A4AD-3C5EB41D9E40}">
      <dsp:nvSpPr>
        <dsp:cNvPr id="0" name=""/>
        <dsp:cNvSpPr/>
      </dsp:nvSpPr>
      <dsp:spPr>
        <a:xfrm>
          <a:off x="0" y="4140040"/>
          <a:ext cx="7416823" cy="1035010"/>
        </a:xfrm>
        <a:prstGeom prst="trapezoid">
          <a:avLst>
            <a:gd name="adj" fmla="val 71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1,5 млрд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0" kern="1200" dirty="0" smtClean="0">
              <a:solidFill>
                <a:schemeClr val="tx1"/>
              </a:solidFill>
            </a:rPr>
            <a:t>посещений АПУ</a:t>
          </a:r>
          <a:endParaRPr lang="ru-RU" sz="2800" b="0" kern="1200" dirty="0">
            <a:solidFill>
              <a:schemeClr val="tx1"/>
            </a:solidFill>
          </a:endParaRPr>
        </a:p>
      </dsp:txBody>
      <dsp:txXfrm>
        <a:off x="1297944" y="4140040"/>
        <a:ext cx="4820934" cy="1035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D5FC1271-FE50-4441-B95D-1BAB84140EFE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B10CF3FF-F2ED-46A1-9976-3D96096B1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4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EE1FEF96-F455-46C2-BAE1-E8B801CA459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E7BBCAE-354C-4F37-B3F9-C6DBA4874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8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6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BCAE-354C-4F37-B3F9-C6DBA487408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9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01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92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75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7082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757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3739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269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8898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600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6944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5544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6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035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5311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6659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549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1439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55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066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6636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286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9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17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9165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202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30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5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23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0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5500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9919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8651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77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90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232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2349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713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862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4324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281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61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163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5203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244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163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7128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2979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2030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243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5334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068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5620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6165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6681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22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273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825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6561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988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9908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4521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9492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0276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7849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5604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10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24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234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4756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349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3461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4539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10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6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859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27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6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21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887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3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8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096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3236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7942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41579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6079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3224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4227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989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75503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7294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268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7182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3945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9720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52250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1680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2577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8186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39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79898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8481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1949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14996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3622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47612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20483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196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1164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82126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54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lang="ru-RU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03924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3530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131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919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6952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6952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4661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06358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19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0108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11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1179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30351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39116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9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920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44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837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44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7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331641" y="465313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357450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78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87626" y="393305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83931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2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44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chemeClr val="accent3">
                    <a:lumMod val="7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5735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0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229200"/>
            <a:ext cx="4759538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3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2634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39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88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7" y="7350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1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5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88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1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2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2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9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3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97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827584" y="1124744"/>
            <a:ext cx="7197008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409840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5547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750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  <a:noFill/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ru-RU" dirty="0"/>
          </a:p>
        </p:txBody>
      </p:sp>
      <p:cxnSp>
        <p:nvCxnSpPr>
          <p:cNvPr id="5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467544" y="1412776"/>
            <a:ext cx="8208912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41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7801" y="188640"/>
            <a:ext cx="8229600" cy="1143000"/>
          </a:xfr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ru-RU" dirty="0"/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539552" y="1484784"/>
            <a:ext cx="8208912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0790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05563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7801" y="188640"/>
            <a:ext cx="8229600" cy="1143000"/>
          </a:xfr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ru-RU" dirty="0"/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539552" y="1196752"/>
            <a:ext cx="8208912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0661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89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5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000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8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7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2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86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93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8281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8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4817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04114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85629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45356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14026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6244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72216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032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034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6499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476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91747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8704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1444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10351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0793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69933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08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66160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851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399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77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59973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37558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00084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8108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69225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19994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9153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4293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805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50516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52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73810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85862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27467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95082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81923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3419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7285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52210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  <a:noFill/>
        </p:spPr>
        <p:txBody>
          <a:bodyPr>
            <a:noAutofit/>
          </a:bodyPr>
          <a:lstStyle>
            <a:lvl1pPr marL="385763" indent="-385763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Font typeface="+mj-lt"/>
              <a:buAutoNum type="arabicPeriod"/>
              <a:defRPr sz="3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ru-RU" dirty="0"/>
          </a:p>
        </p:txBody>
      </p:sp>
      <p:cxnSp>
        <p:nvCxnSpPr>
          <p:cNvPr id="5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467544" y="1412776"/>
            <a:ext cx="8208912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050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0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229200"/>
            <a:ext cx="4759538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3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8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39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88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7" y="7350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1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9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16730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24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88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1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2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9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0431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77888" y="1227841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7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9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0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6418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77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43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154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8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9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44051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86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5241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046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393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1518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99025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96081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51605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3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107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0389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22379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975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90412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52480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99680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1855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03249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39042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42327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16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19546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83595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23927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5628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6172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490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2357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5238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50205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90044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333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1672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28955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83103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32662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88081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87450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55678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9145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92304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72438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845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16294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06551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61674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  <a:noFill/>
        </p:spPr>
        <p:txBody>
          <a:bodyPr>
            <a:noAutofit/>
          </a:bodyPr>
          <a:lstStyle>
            <a:lvl1pPr marL="385763" indent="-385763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Font typeface="+mj-lt"/>
              <a:buAutoNum type="arabicPeriod"/>
              <a:defRPr sz="3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ru-RU" dirty="0"/>
          </a:p>
        </p:txBody>
      </p:sp>
      <p:cxnSp>
        <p:nvCxnSpPr>
          <p:cNvPr id="5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467544" y="1412776"/>
            <a:ext cx="8208912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0683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350" b="1">
                <a:solidFill>
                  <a:srgbClr val="515C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4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4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89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8" y="7352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2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5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8" y="7352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59" y="1196752"/>
            <a:ext cx="7564935" cy="5472608"/>
          </a:xfrm>
        </p:spPr>
        <p:txBody>
          <a:bodyPr/>
          <a:lstStyle>
            <a:lvl1pPr marL="385763" indent="-385763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28663" indent="-385763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675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89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2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3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58"/>
            <a:ext cx="9144000" cy="1359024"/>
          </a:xfrm>
        </p:spPr>
        <p:txBody>
          <a:bodyPr/>
          <a:lstStyle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539552" y="1268760"/>
            <a:ext cx="8147248" cy="6599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6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0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4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39882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1030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53811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90385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03212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57957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61490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61171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08117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06965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062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8257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77566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04763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78924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85980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6108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49373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588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22892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37724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724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57168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68492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1192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4489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95699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41903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81098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68901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00372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971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781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39401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8577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58116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97712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18819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301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3962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4362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3899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01785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254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63361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818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6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8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0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024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08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067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978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2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266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353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  <a:noFill/>
        </p:spPr>
        <p:txBody>
          <a:bodyPr>
            <a:noAutofit/>
          </a:bodyPr>
          <a:lstStyle>
            <a:lvl1pPr marL="385763" indent="-385763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Font typeface="+mj-lt"/>
              <a:buAutoNum type="arabicPeriod"/>
              <a:defRPr sz="3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ru-RU" dirty="0"/>
          </a:p>
        </p:txBody>
      </p:sp>
      <p:cxnSp>
        <p:nvCxnSpPr>
          <p:cNvPr id="5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467544" y="1412776"/>
            <a:ext cx="8208912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452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9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0064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900119" y="126841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44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3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4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827094" y="1125538"/>
            <a:ext cx="7197725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44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054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331919" y="465296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45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187450" y="3933825"/>
            <a:ext cx="6981825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78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5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78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56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26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2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0265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5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79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5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575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331923" y="465296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60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187450" y="3933825"/>
            <a:ext cx="6981825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86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4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0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5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chemeClr val="accent3">
                    <a:lumMod val="7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72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2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4148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900123" y="126841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5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77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9108504" cy="1340768"/>
          </a:xfrm>
        </p:spPr>
        <p:txBody>
          <a:bodyPr lIns="45720" rIns="228600">
            <a:normAutofit/>
          </a:bodyPr>
          <a:lstStyle>
            <a:lvl1pPr marL="0" algn="ctr">
              <a:lnSpc>
                <a:spcPct val="90000"/>
              </a:lnSpc>
              <a:defRPr sz="4400" b="1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1" y="1628800"/>
            <a:ext cx="8712968" cy="4968552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7544" y="1340768"/>
            <a:ext cx="8208912" cy="0"/>
          </a:xfrm>
          <a:prstGeom prst="line">
            <a:avLst/>
          </a:prstGeom>
          <a:ln w="38100" cap="rnd">
            <a:solidFill>
              <a:schemeClr val="bg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331923" y="465296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823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187450" y="3933825"/>
            <a:ext cx="6981825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86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4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86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98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07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11113" y="-4763"/>
            <a:ext cx="9155113" cy="1285876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5696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11113" y="1220788"/>
            <a:ext cx="9155113" cy="1206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9900"/>
              </a:buClr>
              <a:buFont typeface="Wingdings" pitchFamily="2" charset="2"/>
              <a:buChar char="q"/>
              <a:defRPr/>
            </a:lvl1pPr>
            <a:lvl2pPr marL="502920" indent="-182880">
              <a:buClr>
                <a:srgbClr val="009900"/>
              </a:buClr>
              <a:buFont typeface="Wingdings" pitchFamily="2" charset="2"/>
              <a:buChar char="q"/>
              <a:defRPr/>
            </a:lvl2pPr>
            <a:lvl3pPr marL="685800" indent="-182880">
              <a:buClr>
                <a:srgbClr val="009900"/>
              </a:buClr>
              <a:buFont typeface="Wingdings" pitchFamily="2" charset="2"/>
              <a:buChar char="q"/>
              <a:defRPr/>
            </a:lvl3pPr>
            <a:lvl4pPr marL="914400" indent="-182880">
              <a:buClr>
                <a:srgbClr val="009900"/>
              </a:buClr>
              <a:buFont typeface="Wingdings" pitchFamily="2" charset="2"/>
              <a:buChar char="q"/>
              <a:defRPr/>
            </a:lvl4pPr>
            <a:lvl5pPr marL="1143000" indent="-182880">
              <a:buClr>
                <a:srgbClr val="009900"/>
              </a:buClr>
              <a:buFont typeface="Wingdings" pitchFamily="2" charset="2"/>
              <a:buChar char="q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5145" y="57351"/>
            <a:ext cx="7315200" cy="1067413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3600" b="0" i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66152" y="6229370"/>
            <a:ext cx="4699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4781D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EA1F20D-361C-4576-8C84-159A051C04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7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350" b="1">
                <a:solidFill>
                  <a:srgbClr val="515C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7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385763" indent="-385763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28663" indent="-385763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133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9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9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2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6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7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5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5241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86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5239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8444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1369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3841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2828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6329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875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089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5357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88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9027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1684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572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4553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463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3884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5913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03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825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4647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54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33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81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7.xml"/><Relationship Id="rId18" Type="http://schemas.openxmlformats.org/officeDocument/2006/relationships/slideLayout" Target="../slideLayouts/slideLayout302.xml"/><Relationship Id="rId26" Type="http://schemas.openxmlformats.org/officeDocument/2006/relationships/slideLayout" Target="../slideLayouts/slideLayout310.xml"/><Relationship Id="rId39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287.xml"/><Relationship Id="rId21" Type="http://schemas.openxmlformats.org/officeDocument/2006/relationships/slideLayout" Target="../slideLayouts/slideLayout305.xml"/><Relationship Id="rId34" Type="http://schemas.openxmlformats.org/officeDocument/2006/relationships/slideLayout" Target="../slideLayouts/slideLayout318.xml"/><Relationship Id="rId42" Type="http://schemas.openxmlformats.org/officeDocument/2006/relationships/slideLayout" Target="../slideLayouts/slideLayout326.xml"/><Relationship Id="rId47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17" Type="http://schemas.openxmlformats.org/officeDocument/2006/relationships/slideLayout" Target="../slideLayouts/slideLayout301.xml"/><Relationship Id="rId25" Type="http://schemas.openxmlformats.org/officeDocument/2006/relationships/slideLayout" Target="../slideLayouts/slideLayout309.xml"/><Relationship Id="rId33" Type="http://schemas.openxmlformats.org/officeDocument/2006/relationships/slideLayout" Target="../slideLayouts/slideLayout317.xml"/><Relationship Id="rId38" Type="http://schemas.openxmlformats.org/officeDocument/2006/relationships/slideLayout" Target="../slideLayouts/slideLayout322.xml"/><Relationship Id="rId46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286.xml"/><Relationship Id="rId16" Type="http://schemas.openxmlformats.org/officeDocument/2006/relationships/slideLayout" Target="../slideLayouts/slideLayout300.xml"/><Relationship Id="rId20" Type="http://schemas.openxmlformats.org/officeDocument/2006/relationships/slideLayout" Target="../slideLayouts/slideLayout304.xml"/><Relationship Id="rId29" Type="http://schemas.openxmlformats.org/officeDocument/2006/relationships/slideLayout" Target="../slideLayouts/slideLayout313.xml"/><Relationship Id="rId41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24" Type="http://schemas.openxmlformats.org/officeDocument/2006/relationships/slideLayout" Target="../slideLayouts/slideLayout308.xml"/><Relationship Id="rId32" Type="http://schemas.openxmlformats.org/officeDocument/2006/relationships/slideLayout" Target="../slideLayouts/slideLayout316.xml"/><Relationship Id="rId37" Type="http://schemas.openxmlformats.org/officeDocument/2006/relationships/slideLayout" Target="../slideLayouts/slideLayout321.xml"/><Relationship Id="rId40" Type="http://schemas.openxmlformats.org/officeDocument/2006/relationships/slideLayout" Target="../slideLayouts/slideLayout324.xml"/><Relationship Id="rId45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289.xml"/><Relationship Id="rId15" Type="http://schemas.openxmlformats.org/officeDocument/2006/relationships/slideLayout" Target="../slideLayouts/slideLayout299.xml"/><Relationship Id="rId23" Type="http://schemas.openxmlformats.org/officeDocument/2006/relationships/slideLayout" Target="../slideLayouts/slideLayout307.xml"/><Relationship Id="rId28" Type="http://schemas.openxmlformats.org/officeDocument/2006/relationships/slideLayout" Target="../slideLayouts/slideLayout312.xml"/><Relationship Id="rId36" Type="http://schemas.openxmlformats.org/officeDocument/2006/relationships/slideLayout" Target="../slideLayouts/slideLayout320.xml"/><Relationship Id="rId49" Type="http://schemas.openxmlformats.org/officeDocument/2006/relationships/theme" Target="../theme/theme12.xml"/><Relationship Id="rId10" Type="http://schemas.openxmlformats.org/officeDocument/2006/relationships/slideLayout" Target="../slideLayouts/slideLayout294.xml"/><Relationship Id="rId19" Type="http://schemas.openxmlformats.org/officeDocument/2006/relationships/slideLayout" Target="../slideLayouts/slideLayout303.xml"/><Relationship Id="rId31" Type="http://schemas.openxmlformats.org/officeDocument/2006/relationships/slideLayout" Target="../slideLayouts/slideLayout315.xml"/><Relationship Id="rId44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8.xml"/><Relationship Id="rId22" Type="http://schemas.openxmlformats.org/officeDocument/2006/relationships/slideLayout" Target="../slideLayouts/slideLayout306.xml"/><Relationship Id="rId27" Type="http://schemas.openxmlformats.org/officeDocument/2006/relationships/slideLayout" Target="../slideLayouts/slideLayout311.xml"/><Relationship Id="rId30" Type="http://schemas.openxmlformats.org/officeDocument/2006/relationships/slideLayout" Target="../slideLayouts/slideLayout314.xml"/><Relationship Id="rId35" Type="http://schemas.openxmlformats.org/officeDocument/2006/relationships/slideLayout" Target="../slideLayouts/slideLayout319.xml"/><Relationship Id="rId43" Type="http://schemas.openxmlformats.org/officeDocument/2006/relationships/slideLayout" Target="../slideLayouts/slideLayout327.xml"/><Relationship Id="rId48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292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5.xml"/><Relationship Id="rId18" Type="http://schemas.openxmlformats.org/officeDocument/2006/relationships/slideLayout" Target="../slideLayouts/slideLayout350.xml"/><Relationship Id="rId26" Type="http://schemas.openxmlformats.org/officeDocument/2006/relationships/slideLayout" Target="../slideLayouts/slideLayout358.xml"/><Relationship Id="rId39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35.xml"/><Relationship Id="rId21" Type="http://schemas.openxmlformats.org/officeDocument/2006/relationships/slideLayout" Target="../slideLayouts/slideLayout353.xml"/><Relationship Id="rId34" Type="http://schemas.openxmlformats.org/officeDocument/2006/relationships/slideLayout" Target="../slideLayouts/slideLayout366.xml"/><Relationship Id="rId42" Type="http://schemas.openxmlformats.org/officeDocument/2006/relationships/slideLayout" Target="../slideLayouts/slideLayout374.xml"/><Relationship Id="rId47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17" Type="http://schemas.openxmlformats.org/officeDocument/2006/relationships/slideLayout" Target="../slideLayouts/slideLayout349.xml"/><Relationship Id="rId25" Type="http://schemas.openxmlformats.org/officeDocument/2006/relationships/slideLayout" Target="../slideLayouts/slideLayout357.xml"/><Relationship Id="rId33" Type="http://schemas.openxmlformats.org/officeDocument/2006/relationships/slideLayout" Target="../slideLayouts/slideLayout365.xml"/><Relationship Id="rId38" Type="http://schemas.openxmlformats.org/officeDocument/2006/relationships/slideLayout" Target="../slideLayouts/slideLayout370.xml"/><Relationship Id="rId46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34.xml"/><Relationship Id="rId16" Type="http://schemas.openxmlformats.org/officeDocument/2006/relationships/slideLayout" Target="../slideLayouts/slideLayout348.xml"/><Relationship Id="rId20" Type="http://schemas.openxmlformats.org/officeDocument/2006/relationships/slideLayout" Target="../slideLayouts/slideLayout352.xml"/><Relationship Id="rId29" Type="http://schemas.openxmlformats.org/officeDocument/2006/relationships/slideLayout" Target="../slideLayouts/slideLayout361.xml"/><Relationship Id="rId41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24" Type="http://schemas.openxmlformats.org/officeDocument/2006/relationships/slideLayout" Target="../slideLayouts/slideLayout356.xml"/><Relationship Id="rId32" Type="http://schemas.openxmlformats.org/officeDocument/2006/relationships/slideLayout" Target="../slideLayouts/slideLayout364.xml"/><Relationship Id="rId37" Type="http://schemas.openxmlformats.org/officeDocument/2006/relationships/slideLayout" Target="../slideLayouts/slideLayout369.xml"/><Relationship Id="rId40" Type="http://schemas.openxmlformats.org/officeDocument/2006/relationships/slideLayout" Target="../slideLayouts/slideLayout372.xml"/><Relationship Id="rId45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37.xml"/><Relationship Id="rId15" Type="http://schemas.openxmlformats.org/officeDocument/2006/relationships/slideLayout" Target="../slideLayouts/slideLayout347.xml"/><Relationship Id="rId23" Type="http://schemas.openxmlformats.org/officeDocument/2006/relationships/slideLayout" Target="../slideLayouts/slideLayout355.xml"/><Relationship Id="rId28" Type="http://schemas.openxmlformats.org/officeDocument/2006/relationships/slideLayout" Target="../slideLayouts/slideLayout360.xml"/><Relationship Id="rId36" Type="http://schemas.openxmlformats.org/officeDocument/2006/relationships/slideLayout" Target="../slideLayouts/slideLayout368.xml"/><Relationship Id="rId49" Type="http://schemas.openxmlformats.org/officeDocument/2006/relationships/theme" Target="../theme/theme13.xml"/><Relationship Id="rId10" Type="http://schemas.openxmlformats.org/officeDocument/2006/relationships/slideLayout" Target="../slideLayouts/slideLayout342.xml"/><Relationship Id="rId19" Type="http://schemas.openxmlformats.org/officeDocument/2006/relationships/slideLayout" Target="../slideLayouts/slideLayout351.xml"/><Relationship Id="rId31" Type="http://schemas.openxmlformats.org/officeDocument/2006/relationships/slideLayout" Target="../slideLayouts/slideLayout363.xml"/><Relationship Id="rId44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slideLayout" Target="../slideLayouts/slideLayout346.xml"/><Relationship Id="rId22" Type="http://schemas.openxmlformats.org/officeDocument/2006/relationships/slideLayout" Target="../slideLayouts/slideLayout354.xml"/><Relationship Id="rId27" Type="http://schemas.openxmlformats.org/officeDocument/2006/relationships/slideLayout" Target="../slideLayouts/slideLayout359.xml"/><Relationship Id="rId30" Type="http://schemas.openxmlformats.org/officeDocument/2006/relationships/slideLayout" Target="../slideLayouts/slideLayout362.xml"/><Relationship Id="rId35" Type="http://schemas.openxmlformats.org/officeDocument/2006/relationships/slideLayout" Target="../slideLayouts/slideLayout367.xml"/><Relationship Id="rId43" Type="http://schemas.openxmlformats.org/officeDocument/2006/relationships/slideLayout" Target="../slideLayouts/slideLayout375.xml"/><Relationship Id="rId48" Type="http://schemas.openxmlformats.org/officeDocument/2006/relationships/slideLayout" Target="../slideLayouts/slideLayout380.xml"/><Relationship Id="rId8" Type="http://schemas.openxmlformats.org/officeDocument/2006/relationships/slideLayout" Target="../slideLayouts/slideLayout3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theme" Target="../theme/theme5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9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34" Type="http://schemas.openxmlformats.org/officeDocument/2006/relationships/slideLayout" Target="../slideLayouts/slideLayout198.xml"/><Relationship Id="rId42" Type="http://schemas.openxmlformats.org/officeDocument/2006/relationships/slideLayout" Target="../slideLayouts/slideLayout206.xml"/><Relationship Id="rId47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slideLayout" Target="../slideLayouts/slideLayout197.xml"/><Relationship Id="rId38" Type="http://schemas.openxmlformats.org/officeDocument/2006/relationships/slideLayout" Target="../slideLayouts/slideLayout202.xml"/><Relationship Id="rId46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41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slideLayout" Target="../slideLayouts/slideLayout196.xml"/><Relationship Id="rId37" Type="http://schemas.openxmlformats.org/officeDocument/2006/relationships/slideLayout" Target="../slideLayouts/slideLayout201.xml"/><Relationship Id="rId40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36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195.xml"/><Relationship Id="rId44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199.xml"/><Relationship Id="rId43" Type="http://schemas.openxmlformats.org/officeDocument/2006/relationships/slideLayout" Target="../slideLayouts/slideLayout207.xml"/><Relationship Id="rId48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3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05" r:id="rId3"/>
    <p:sldLayoutId id="2147483791" r:id="rId4"/>
    <p:sldLayoutId id="2147483792" r:id="rId5"/>
    <p:sldLayoutId id="2147483793" r:id="rId6"/>
    <p:sldLayoutId id="2147483794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4060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7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  <p:sldLayoutId id="2147484080" r:id="rId18"/>
    <p:sldLayoutId id="2147484081" r:id="rId19"/>
    <p:sldLayoutId id="2147484082" r:id="rId20"/>
    <p:sldLayoutId id="2147484083" r:id="rId21"/>
    <p:sldLayoutId id="2147484084" r:id="rId22"/>
    <p:sldLayoutId id="2147484085" r:id="rId23"/>
    <p:sldLayoutId id="2147484086" r:id="rId24"/>
    <p:sldLayoutId id="2147484087" r:id="rId25"/>
    <p:sldLayoutId id="2147484088" r:id="rId26"/>
    <p:sldLayoutId id="2147484089" r:id="rId27"/>
    <p:sldLayoutId id="2147484090" r:id="rId28"/>
    <p:sldLayoutId id="2147484091" r:id="rId29"/>
    <p:sldLayoutId id="2147484092" r:id="rId30"/>
    <p:sldLayoutId id="2147484093" r:id="rId31"/>
    <p:sldLayoutId id="2147484094" r:id="rId32"/>
    <p:sldLayoutId id="2147484095" r:id="rId33"/>
    <p:sldLayoutId id="2147484096" r:id="rId34"/>
    <p:sldLayoutId id="2147484097" r:id="rId35"/>
    <p:sldLayoutId id="2147484098" r:id="rId36"/>
    <p:sldLayoutId id="2147484099" r:id="rId37"/>
    <p:sldLayoutId id="2147484100" r:id="rId38"/>
    <p:sldLayoutId id="2147484101" r:id="rId39"/>
    <p:sldLayoutId id="2147484102" r:id="rId40"/>
    <p:sldLayoutId id="2147484103" r:id="rId41"/>
    <p:sldLayoutId id="2147484104" r:id="rId42"/>
    <p:sldLayoutId id="2147484105" r:id="rId43"/>
    <p:sldLayoutId id="2147484106" r:id="rId44"/>
    <p:sldLayoutId id="2147484107" r:id="rId45"/>
    <p:sldLayoutId id="2147484108" r:id="rId46"/>
    <p:sldLayoutId id="2147484109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8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7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  <p:sldLayoutId id="2147484149" r:id="rId19"/>
    <p:sldLayoutId id="2147484150" r:id="rId20"/>
    <p:sldLayoutId id="2147484151" r:id="rId21"/>
    <p:sldLayoutId id="2147484152" r:id="rId22"/>
    <p:sldLayoutId id="2147484153" r:id="rId23"/>
    <p:sldLayoutId id="2147484154" r:id="rId24"/>
    <p:sldLayoutId id="2147484155" r:id="rId25"/>
    <p:sldLayoutId id="2147484156" r:id="rId26"/>
    <p:sldLayoutId id="2147484157" r:id="rId27"/>
    <p:sldLayoutId id="2147484158" r:id="rId28"/>
    <p:sldLayoutId id="2147484159" r:id="rId29"/>
    <p:sldLayoutId id="2147484160" r:id="rId30"/>
    <p:sldLayoutId id="2147484161" r:id="rId31"/>
    <p:sldLayoutId id="2147484162" r:id="rId32"/>
    <p:sldLayoutId id="2147484163" r:id="rId33"/>
    <p:sldLayoutId id="2147484164" r:id="rId34"/>
    <p:sldLayoutId id="2147484165" r:id="rId35"/>
    <p:sldLayoutId id="2147484166" r:id="rId36"/>
    <p:sldLayoutId id="2147484167" r:id="rId37"/>
    <p:sldLayoutId id="2147484168" r:id="rId38"/>
    <p:sldLayoutId id="2147484169" r:id="rId39"/>
    <p:sldLayoutId id="2147484170" r:id="rId40"/>
    <p:sldLayoutId id="2147484171" r:id="rId41"/>
    <p:sldLayoutId id="2147484172" r:id="rId42"/>
    <p:sldLayoutId id="2147484173" r:id="rId43"/>
    <p:sldLayoutId id="2147484174" r:id="rId44"/>
    <p:sldLayoutId id="2147484175" r:id="rId45"/>
    <p:sldLayoutId id="2147484176" r:id="rId46"/>
    <p:sldLayoutId id="2147484177" r:id="rId47"/>
    <p:sldLayoutId id="2147484178" r:id="rId4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8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  <p:sldLayoutId id="2147484195" r:id="rId16"/>
    <p:sldLayoutId id="2147484196" r:id="rId17"/>
    <p:sldLayoutId id="2147484197" r:id="rId18"/>
    <p:sldLayoutId id="2147484198" r:id="rId19"/>
    <p:sldLayoutId id="2147484199" r:id="rId20"/>
    <p:sldLayoutId id="2147484200" r:id="rId21"/>
    <p:sldLayoutId id="2147484201" r:id="rId22"/>
    <p:sldLayoutId id="2147484202" r:id="rId23"/>
    <p:sldLayoutId id="2147484203" r:id="rId24"/>
    <p:sldLayoutId id="2147484204" r:id="rId25"/>
    <p:sldLayoutId id="2147484205" r:id="rId26"/>
    <p:sldLayoutId id="2147484206" r:id="rId27"/>
    <p:sldLayoutId id="2147484207" r:id="rId28"/>
    <p:sldLayoutId id="2147484208" r:id="rId29"/>
    <p:sldLayoutId id="2147484209" r:id="rId30"/>
    <p:sldLayoutId id="2147484210" r:id="rId31"/>
    <p:sldLayoutId id="2147484211" r:id="rId32"/>
    <p:sldLayoutId id="2147484212" r:id="rId33"/>
    <p:sldLayoutId id="2147484213" r:id="rId34"/>
    <p:sldLayoutId id="2147484214" r:id="rId35"/>
    <p:sldLayoutId id="2147484215" r:id="rId36"/>
    <p:sldLayoutId id="2147484216" r:id="rId37"/>
    <p:sldLayoutId id="2147484217" r:id="rId38"/>
    <p:sldLayoutId id="2147484218" r:id="rId39"/>
    <p:sldLayoutId id="2147484219" r:id="rId40"/>
    <p:sldLayoutId id="2147484220" r:id="rId41"/>
    <p:sldLayoutId id="2147484221" r:id="rId42"/>
    <p:sldLayoutId id="2147484222" r:id="rId43"/>
    <p:sldLayoutId id="2147484223" r:id="rId44"/>
    <p:sldLayoutId id="2147484224" r:id="rId45"/>
    <p:sldLayoutId id="2147484225" r:id="rId46"/>
    <p:sldLayoutId id="2147484226" r:id="rId47"/>
    <p:sldLayoutId id="2147484227" r:id="rId4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33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24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100" kern="1200">
          <a:solidFill>
            <a:srgbClr val="515C66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850" y="2451100"/>
            <a:ext cx="8229600" cy="825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lang="en-US" dirty="0"/>
          </a:p>
        </p:txBody>
      </p:sp>
      <p:sp>
        <p:nvSpPr>
          <p:cNvPr id="16" name="Заголовок 21"/>
          <p:cNvSpPr txBox="1">
            <a:spLocks/>
          </p:cNvSpPr>
          <p:nvPr/>
        </p:nvSpPr>
        <p:spPr>
          <a:xfrm>
            <a:off x="461963" y="2133600"/>
            <a:ext cx="8229600" cy="1143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3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3975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5111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683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4255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827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850" y="2451100"/>
            <a:ext cx="8229600" cy="825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lang="en-US" dirty="0"/>
          </a:p>
        </p:txBody>
      </p:sp>
      <p:sp>
        <p:nvSpPr>
          <p:cNvPr id="16" name="Заголовок 21"/>
          <p:cNvSpPr txBox="1">
            <a:spLocks/>
          </p:cNvSpPr>
          <p:nvPr userDrawn="1"/>
        </p:nvSpPr>
        <p:spPr>
          <a:xfrm>
            <a:off x="461963" y="2133600"/>
            <a:ext cx="8229600" cy="1143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75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3975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5111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683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4255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827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850" y="2451100"/>
            <a:ext cx="8229600" cy="825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lang="en-US" dirty="0"/>
          </a:p>
        </p:txBody>
      </p:sp>
      <p:sp>
        <p:nvSpPr>
          <p:cNvPr id="16" name="Заголовок 21"/>
          <p:cNvSpPr txBox="1">
            <a:spLocks/>
          </p:cNvSpPr>
          <p:nvPr/>
        </p:nvSpPr>
        <p:spPr>
          <a:xfrm>
            <a:off x="461963" y="2133600"/>
            <a:ext cx="8229600" cy="1143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64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3975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5111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683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4255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827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95" r:id="rId32"/>
    <p:sldLayoutId id="2147483896" r:id="rId33"/>
    <p:sldLayoutId id="2147483897" r:id="rId34"/>
    <p:sldLayoutId id="2147483898" r:id="rId35"/>
    <p:sldLayoutId id="2147483899" r:id="rId36"/>
    <p:sldLayoutId id="2147483900" r:id="rId37"/>
    <p:sldLayoutId id="2147483901" r:id="rId38"/>
    <p:sldLayoutId id="2147483902" r:id="rId39"/>
    <p:sldLayoutId id="2147483903" r:id="rId40"/>
    <p:sldLayoutId id="2147483904" r:id="rId41"/>
    <p:sldLayoutId id="2147483905" r:id="rId42"/>
    <p:sldLayoutId id="2147483906" r:id="rId43"/>
    <p:sldLayoutId id="2147483907" r:id="rId44"/>
    <p:sldLayoutId id="2147483908" r:id="rId45"/>
    <p:sldLayoutId id="2147483909" r:id="rId46"/>
    <p:sldLayoutId id="2147483910" r:id="rId47"/>
    <p:sldLayoutId id="2147483911" r:id="rId4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33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24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100" kern="1200">
          <a:solidFill>
            <a:srgbClr val="515C66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3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  <p:sldLayoutId id="2147483954" r:id="rId30"/>
    <p:sldLayoutId id="2147483955" r:id="rId31"/>
    <p:sldLayoutId id="2147483956" r:id="rId32"/>
    <p:sldLayoutId id="2147483957" r:id="rId33"/>
    <p:sldLayoutId id="2147483958" r:id="rId34"/>
    <p:sldLayoutId id="2147483959" r:id="rId35"/>
    <p:sldLayoutId id="2147483960" r:id="rId36"/>
    <p:sldLayoutId id="2147483961" r:id="rId37"/>
    <p:sldLayoutId id="2147483962" r:id="rId38"/>
    <p:sldLayoutId id="2147483963" r:id="rId39"/>
    <p:sldLayoutId id="2147483964" r:id="rId40"/>
    <p:sldLayoutId id="2147483965" r:id="rId41"/>
    <p:sldLayoutId id="2147483966" r:id="rId42"/>
    <p:sldLayoutId id="2147483967" r:id="rId43"/>
    <p:sldLayoutId id="2147483968" r:id="rId44"/>
    <p:sldLayoutId id="2147483969" r:id="rId45"/>
    <p:sldLayoutId id="2147483970" r:id="rId46"/>
    <p:sldLayoutId id="2147483971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  <p:sldLayoutId id="2147484001" r:id="rId23"/>
    <p:sldLayoutId id="2147484002" r:id="rId24"/>
    <p:sldLayoutId id="2147484003" r:id="rId25"/>
    <p:sldLayoutId id="2147484004" r:id="rId26"/>
    <p:sldLayoutId id="2147484005" r:id="rId27"/>
    <p:sldLayoutId id="2147484006" r:id="rId28"/>
    <p:sldLayoutId id="2147484007" r:id="rId29"/>
    <p:sldLayoutId id="2147484008" r:id="rId30"/>
    <p:sldLayoutId id="2147484009" r:id="rId31"/>
    <p:sldLayoutId id="2147484010" r:id="rId32"/>
    <p:sldLayoutId id="2147484011" r:id="rId33"/>
    <p:sldLayoutId id="2147484012" r:id="rId34"/>
    <p:sldLayoutId id="2147484013" r:id="rId35"/>
    <p:sldLayoutId id="2147484014" r:id="rId36"/>
    <p:sldLayoutId id="2147484015" r:id="rId37"/>
    <p:sldLayoutId id="2147484016" r:id="rId38"/>
    <p:sldLayoutId id="2147484017" r:id="rId39"/>
    <p:sldLayoutId id="2147484018" r:id="rId40"/>
    <p:sldLayoutId id="2147484019" r:id="rId41"/>
    <p:sldLayoutId id="2147484020" r:id="rId42"/>
    <p:sldLayoutId id="2147484021" r:id="rId43"/>
    <p:sldLayoutId id="2147484022" r:id="rId44"/>
    <p:sldLayoutId id="2147484023" r:id="rId45"/>
    <p:sldLayoutId id="2147484024" r:id="rId46"/>
    <p:sldLayoutId id="2147484025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638" y="2450992"/>
            <a:ext cx="8229600" cy="82486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kumimoji="0" lang="en-US" dirty="0"/>
          </a:p>
        </p:txBody>
      </p:sp>
      <p:sp>
        <p:nvSpPr>
          <p:cNvPr id="16" name="Заголовок 21"/>
          <p:cNvSpPr txBox="1">
            <a:spLocks/>
          </p:cNvSpPr>
          <p:nvPr userDrawn="1"/>
        </p:nvSpPr>
        <p:spPr>
          <a:xfrm>
            <a:off x="461696" y="21328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57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4864" algn="ctr" rtl="0" eaLnBrk="1" latinLnBrk="0" hangingPunct="1">
        <a:spcBef>
          <a:spcPct val="0"/>
        </a:spcBef>
        <a:buNone/>
        <a:defRPr kumimoji="0" sz="4400" b="1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6" r:id="rId9"/>
    <p:sldLayoutId id="2147484057" r:id="rId10"/>
    <p:sldLayoutId id="2147484058" r:id="rId11"/>
    <p:sldLayoutId id="21474840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8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s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6" Type="http://schemas.openxmlformats.org/officeDocument/2006/relationships/hyperlink" Target="http://stats.oecd.org/" TargetMode="External"/><Relationship Id="rId5" Type="http://schemas.openxmlformats.org/officeDocument/2006/relationships/hyperlink" Target="http://data.euro.who.int/hfadb/shell_ru.html" TargetMode="External"/><Relationship Id="rId4" Type="http://schemas.openxmlformats.org/officeDocument/2006/relationships/hyperlink" Target="http://www.fedstat.ru/indicators/themes.do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8.xml"/><Relationship Id="rId4" Type="http://schemas.openxmlformats.org/officeDocument/2006/relationships/hyperlink" Target="http://www.vshouz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1084" y="1789919"/>
            <a:ext cx="8640960" cy="2952328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Предложения по устранению несогласований и недостатков в действующей нормативной базе российского здравоохранения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052" y="620322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© При </a:t>
            </a:r>
            <a:r>
              <a:rPr lang="ru-RU" sz="1600" dirty="0">
                <a:solidFill>
                  <a:prstClr val="black"/>
                </a:solidFill>
              </a:rPr>
              <a:t>использовании информации </a:t>
            </a:r>
            <a:r>
              <a:rPr lang="ru-RU" sz="1600" dirty="0" smtClean="0">
                <a:solidFill>
                  <a:prstClr val="black"/>
                </a:solidFill>
              </a:rPr>
              <a:t>ссылка </a:t>
            </a:r>
            <a:r>
              <a:rPr lang="ru-RU" sz="1600" dirty="0">
                <a:solidFill>
                  <a:prstClr val="black"/>
                </a:solidFill>
              </a:rPr>
              <a:t>на автора обязательна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3928" y="5086015"/>
            <a:ext cx="4716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 Высшей школы организации и управления здравоохранением (ВШОУЗ)</a:t>
            </a:r>
          </a:p>
          <a:p>
            <a:pPr algn="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.м.н. Улумбекова Г.Э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24.05.2017 г.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Транспортная доступность мед. учреждений рассчитывается по времени и определена: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86439" y="1412776"/>
            <a:ext cx="8648241" cy="94287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Приказ Минздрава России от 27.02.2016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№ 132н </a:t>
            </a:r>
            <a:r>
              <a:rPr lang="ru-RU" sz="1600" dirty="0" smtClean="0"/>
              <a:t>«О </a:t>
            </a:r>
            <a:r>
              <a:rPr lang="ru-RU" sz="1600" dirty="0"/>
              <a:t>Требованиях к размещению медицинских организаций государственной системы здравоохранения и муниципальной системы здравоохранения исходя из потребностей </a:t>
            </a:r>
            <a:r>
              <a:rPr lang="ru-RU" sz="1600" dirty="0" smtClean="0"/>
              <a:t>населения»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8670" y="3544623"/>
            <a:ext cx="4296576" cy="8413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Экстренная медицинская помощь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8670" y="2529117"/>
            <a:ext cx="4296576" cy="8420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Неотложная медицинская помощь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8670" y="5636302"/>
            <a:ext cx="4296576" cy="96127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Скорая медицинская помощь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8671" y="4559457"/>
            <a:ext cx="4296576" cy="8498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АПУ в населенном пункте численностью свыше 20 тыс. 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0111" y="2529117"/>
            <a:ext cx="1715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часа </a:t>
            </a:r>
            <a:r>
              <a:rPr lang="ru-RU" sz="2400" dirty="0" smtClean="0">
                <a:solidFill>
                  <a:prstClr val="black"/>
                </a:solidFill>
              </a:rPr>
              <a:t>на машине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0113" y="3620965"/>
            <a:ext cx="171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часа </a:t>
            </a:r>
            <a:r>
              <a:rPr lang="ru-RU" sz="2400" dirty="0" smtClean="0">
                <a:solidFill>
                  <a:prstClr val="black"/>
                </a:solidFill>
              </a:rPr>
              <a:t>на машине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0111" y="4674733"/>
            <a:ext cx="129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60 мин </a:t>
            </a:r>
            <a:r>
              <a:rPr lang="ru-RU" sz="2400" dirty="0" smtClean="0">
                <a:solidFill>
                  <a:prstClr val="black"/>
                </a:solidFill>
              </a:rPr>
              <a:t>пешком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0113" y="5766581"/>
            <a:ext cx="129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 мин </a:t>
            </a:r>
            <a:r>
              <a:rPr lang="ru-RU" sz="2400" dirty="0" err="1" smtClean="0">
                <a:solidFill>
                  <a:prstClr val="black"/>
                </a:solidFill>
              </a:rPr>
              <a:t>доезд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56213" y="4588866"/>
            <a:ext cx="771492" cy="844556"/>
            <a:chOff x="2608167" y="2051679"/>
            <a:chExt cx="1077360" cy="1078725"/>
          </a:xfrm>
        </p:grpSpPr>
        <p:grpSp>
          <p:nvGrpSpPr>
            <p:cNvPr id="19" name="Group 1642"/>
            <p:cNvGrpSpPr>
              <a:grpSpLocks noChangeAspect="1"/>
            </p:cNvGrpSpPr>
            <p:nvPr/>
          </p:nvGrpSpPr>
          <p:grpSpPr bwMode="auto">
            <a:xfrm>
              <a:off x="2608167" y="2051679"/>
              <a:ext cx="1077360" cy="1078725"/>
              <a:chOff x="3097" y="2759"/>
              <a:chExt cx="789" cy="790"/>
            </a:xfrm>
          </p:grpSpPr>
          <p:sp>
            <p:nvSpPr>
              <p:cNvPr id="25" name="AutoShape 1641"/>
              <p:cNvSpPr>
                <a:spLocks noChangeAspect="1" noChangeArrowheads="1" noTextEdit="1"/>
              </p:cNvSpPr>
              <p:nvPr/>
            </p:nvSpPr>
            <p:spPr bwMode="auto">
              <a:xfrm>
                <a:off x="3134" y="2781"/>
                <a:ext cx="728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Oval 1643"/>
              <p:cNvSpPr>
                <a:spLocks noChangeArrowheads="1"/>
              </p:cNvSpPr>
              <p:nvPr/>
            </p:nvSpPr>
            <p:spPr bwMode="auto">
              <a:xfrm>
                <a:off x="3097" y="2759"/>
                <a:ext cx="789" cy="790"/>
              </a:xfrm>
              <a:prstGeom prst="ellipse">
                <a:avLst/>
              </a:prstGeom>
              <a:solidFill>
                <a:srgbClr val="A8CDD7">
                  <a:lumMod val="75000"/>
                </a:srgbClr>
              </a:solidFill>
              <a:ln w="9525" cap="flat" cmpd="sng" algn="ctr">
                <a:solidFill>
                  <a:srgbClr val="CEC597">
                    <a:shade val="80000"/>
                  </a:srgb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</a:endParaRPr>
              </a:p>
            </p:txBody>
          </p:sp>
        </p:grpSp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2735954" y="2118837"/>
              <a:ext cx="838238" cy="940107"/>
              <a:chOff x="1707" y="1253"/>
              <a:chExt cx="576" cy="646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707" y="1253"/>
                <a:ext cx="57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1870" y="1253"/>
                <a:ext cx="251" cy="477"/>
              </a:xfrm>
              <a:custGeom>
                <a:avLst/>
                <a:gdLst>
                  <a:gd name="T0" fmla="*/ 36 w 667"/>
                  <a:gd name="T1" fmla="*/ 578 h 1266"/>
                  <a:gd name="T2" fmla="*/ 46 w 667"/>
                  <a:gd name="T3" fmla="*/ 577 h 1266"/>
                  <a:gd name="T4" fmla="*/ 56 w 667"/>
                  <a:gd name="T5" fmla="*/ 573 h 1266"/>
                  <a:gd name="T6" fmla="*/ 92 w 667"/>
                  <a:gd name="T7" fmla="*/ 678 h 1266"/>
                  <a:gd name="T8" fmla="*/ 147 w 667"/>
                  <a:gd name="T9" fmla="*/ 796 h 1266"/>
                  <a:gd name="T10" fmla="*/ 141 w 667"/>
                  <a:gd name="T11" fmla="*/ 875 h 1266"/>
                  <a:gd name="T12" fmla="*/ 132 w 667"/>
                  <a:gd name="T13" fmla="*/ 918 h 1266"/>
                  <a:gd name="T14" fmla="*/ 130 w 667"/>
                  <a:gd name="T15" fmla="*/ 1067 h 1266"/>
                  <a:gd name="T16" fmla="*/ 289 w 667"/>
                  <a:gd name="T17" fmla="*/ 1266 h 1266"/>
                  <a:gd name="T18" fmla="*/ 314 w 667"/>
                  <a:gd name="T19" fmla="*/ 1249 h 1266"/>
                  <a:gd name="T20" fmla="*/ 355 w 667"/>
                  <a:gd name="T21" fmla="*/ 1249 h 1266"/>
                  <a:gd name="T22" fmla="*/ 380 w 667"/>
                  <a:gd name="T23" fmla="*/ 1266 h 1266"/>
                  <a:gd name="T24" fmla="*/ 539 w 667"/>
                  <a:gd name="T25" fmla="*/ 1067 h 1266"/>
                  <a:gd name="T26" fmla="*/ 535 w 667"/>
                  <a:gd name="T27" fmla="*/ 918 h 1266"/>
                  <a:gd name="T28" fmla="*/ 527 w 667"/>
                  <a:gd name="T29" fmla="*/ 875 h 1266"/>
                  <a:gd name="T30" fmla="*/ 521 w 667"/>
                  <a:gd name="T31" fmla="*/ 796 h 1266"/>
                  <a:gd name="T32" fmla="*/ 576 w 667"/>
                  <a:gd name="T33" fmla="*/ 678 h 1266"/>
                  <a:gd name="T34" fmla="*/ 612 w 667"/>
                  <a:gd name="T35" fmla="*/ 573 h 1266"/>
                  <a:gd name="T36" fmla="*/ 622 w 667"/>
                  <a:gd name="T37" fmla="*/ 577 h 1266"/>
                  <a:gd name="T38" fmla="*/ 632 w 667"/>
                  <a:gd name="T39" fmla="*/ 578 h 1266"/>
                  <a:gd name="T40" fmla="*/ 656 w 667"/>
                  <a:gd name="T41" fmla="*/ 554 h 1266"/>
                  <a:gd name="T42" fmla="*/ 667 w 667"/>
                  <a:gd name="T43" fmla="*/ 416 h 1266"/>
                  <a:gd name="T44" fmla="*/ 647 w 667"/>
                  <a:gd name="T45" fmla="*/ 393 h 1266"/>
                  <a:gd name="T46" fmla="*/ 645 w 667"/>
                  <a:gd name="T47" fmla="*/ 393 h 1266"/>
                  <a:gd name="T48" fmla="*/ 629 w 667"/>
                  <a:gd name="T49" fmla="*/ 182 h 1266"/>
                  <a:gd name="T50" fmla="*/ 406 w 667"/>
                  <a:gd name="T51" fmla="*/ 8 h 1266"/>
                  <a:gd name="T52" fmla="*/ 334 w 667"/>
                  <a:gd name="T53" fmla="*/ 0 h 1266"/>
                  <a:gd name="T54" fmla="*/ 334 w 667"/>
                  <a:gd name="T55" fmla="*/ 0 h 1266"/>
                  <a:gd name="T56" fmla="*/ 333 w 667"/>
                  <a:gd name="T57" fmla="*/ 0 h 1266"/>
                  <a:gd name="T58" fmla="*/ 262 w 667"/>
                  <a:gd name="T59" fmla="*/ 8 h 1266"/>
                  <a:gd name="T60" fmla="*/ 39 w 667"/>
                  <a:gd name="T61" fmla="*/ 182 h 1266"/>
                  <a:gd name="T62" fmla="*/ 22 w 667"/>
                  <a:gd name="T63" fmla="*/ 393 h 1266"/>
                  <a:gd name="T64" fmla="*/ 21 w 667"/>
                  <a:gd name="T65" fmla="*/ 393 h 1266"/>
                  <a:gd name="T66" fmla="*/ 1 w 667"/>
                  <a:gd name="T67" fmla="*/ 416 h 1266"/>
                  <a:gd name="T68" fmla="*/ 12 w 667"/>
                  <a:gd name="T69" fmla="*/ 554 h 1266"/>
                  <a:gd name="T70" fmla="*/ 36 w 667"/>
                  <a:gd name="T71" fmla="*/ 578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7" h="1266">
                    <a:moveTo>
                      <a:pt x="36" y="578"/>
                    </a:moveTo>
                    <a:cubicBezTo>
                      <a:pt x="46" y="577"/>
                      <a:pt x="46" y="577"/>
                      <a:pt x="46" y="577"/>
                    </a:cubicBezTo>
                    <a:cubicBezTo>
                      <a:pt x="49" y="577"/>
                      <a:pt x="53" y="576"/>
                      <a:pt x="56" y="573"/>
                    </a:cubicBezTo>
                    <a:cubicBezTo>
                      <a:pt x="65" y="607"/>
                      <a:pt x="77" y="641"/>
                      <a:pt x="92" y="678"/>
                    </a:cubicBezTo>
                    <a:cubicBezTo>
                      <a:pt x="111" y="725"/>
                      <a:pt x="130" y="764"/>
                      <a:pt x="147" y="796"/>
                    </a:cubicBezTo>
                    <a:cubicBezTo>
                      <a:pt x="145" y="823"/>
                      <a:pt x="143" y="849"/>
                      <a:pt x="141" y="875"/>
                    </a:cubicBezTo>
                    <a:cubicBezTo>
                      <a:pt x="140" y="891"/>
                      <a:pt x="137" y="905"/>
                      <a:pt x="132" y="918"/>
                    </a:cubicBezTo>
                    <a:cubicBezTo>
                      <a:pt x="132" y="919"/>
                      <a:pt x="130" y="1067"/>
                      <a:pt x="130" y="1067"/>
                    </a:cubicBezTo>
                    <a:cubicBezTo>
                      <a:pt x="130" y="1164"/>
                      <a:pt x="198" y="1245"/>
                      <a:pt x="289" y="1266"/>
                    </a:cubicBezTo>
                    <a:cubicBezTo>
                      <a:pt x="292" y="1256"/>
                      <a:pt x="302" y="1249"/>
                      <a:pt x="314" y="1249"/>
                    </a:cubicBezTo>
                    <a:cubicBezTo>
                      <a:pt x="355" y="1249"/>
                      <a:pt x="355" y="1249"/>
                      <a:pt x="355" y="1249"/>
                    </a:cubicBezTo>
                    <a:cubicBezTo>
                      <a:pt x="366" y="1249"/>
                      <a:pt x="376" y="1256"/>
                      <a:pt x="380" y="1266"/>
                    </a:cubicBezTo>
                    <a:cubicBezTo>
                      <a:pt x="471" y="1246"/>
                      <a:pt x="539" y="1164"/>
                      <a:pt x="539" y="1067"/>
                    </a:cubicBezTo>
                    <a:cubicBezTo>
                      <a:pt x="539" y="1067"/>
                      <a:pt x="537" y="919"/>
                      <a:pt x="535" y="918"/>
                    </a:cubicBezTo>
                    <a:cubicBezTo>
                      <a:pt x="531" y="905"/>
                      <a:pt x="528" y="891"/>
                      <a:pt x="527" y="875"/>
                    </a:cubicBezTo>
                    <a:cubicBezTo>
                      <a:pt x="524" y="849"/>
                      <a:pt x="522" y="823"/>
                      <a:pt x="521" y="796"/>
                    </a:cubicBezTo>
                    <a:cubicBezTo>
                      <a:pt x="538" y="764"/>
                      <a:pt x="557" y="725"/>
                      <a:pt x="576" y="678"/>
                    </a:cubicBezTo>
                    <a:cubicBezTo>
                      <a:pt x="590" y="641"/>
                      <a:pt x="602" y="607"/>
                      <a:pt x="612" y="573"/>
                    </a:cubicBezTo>
                    <a:cubicBezTo>
                      <a:pt x="615" y="576"/>
                      <a:pt x="618" y="577"/>
                      <a:pt x="622" y="577"/>
                    </a:cubicBezTo>
                    <a:cubicBezTo>
                      <a:pt x="632" y="578"/>
                      <a:pt x="632" y="578"/>
                      <a:pt x="632" y="578"/>
                    </a:cubicBezTo>
                    <a:cubicBezTo>
                      <a:pt x="644" y="579"/>
                      <a:pt x="655" y="570"/>
                      <a:pt x="656" y="554"/>
                    </a:cubicBezTo>
                    <a:cubicBezTo>
                      <a:pt x="667" y="416"/>
                      <a:pt x="667" y="416"/>
                      <a:pt x="667" y="416"/>
                    </a:cubicBezTo>
                    <a:cubicBezTo>
                      <a:pt x="667" y="406"/>
                      <a:pt x="658" y="394"/>
                      <a:pt x="647" y="393"/>
                    </a:cubicBezTo>
                    <a:cubicBezTo>
                      <a:pt x="645" y="393"/>
                      <a:pt x="645" y="393"/>
                      <a:pt x="645" y="393"/>
                    </a:cubicBezTo>
                    <a:cubicBezTo>
                      <a:pt x="656" y="249"/>
                      <a:pt x="629" y="182"/>
                      <a:pt x="629" y="182"/>
                    </a:cubicBezTo>
                    <a:cubicBezTo>
                      <a:pt x="629" y="182"/>
                      <a:pt x="576" y="42"/>
                      <a:pt x="406" y="8"/>
                    </a:cubicBezTo>
                    <a:cubicBezTo>
                      <a:pt x="379" y="2"/>
                      <a:pt x="355" y="0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0"/>
                      <a:pt x="333" y="0"/>
                    </a:cubicBezTo>
                    <a:cubicBezTo>
                      <a:pt x="312" y="0"/>
                      <a:pt x="289" y="2"/>
                      <a:pt x="262" y="8"/>
                    </a:cubicBezTo>
                    <a:cubicBezTo>
                      <a:pt x="91" y="42"/>
                      <a:pt x="39" y="182"/>
                      <a:pt x="39" y="182"/>
                    </a:cubicBezTo>
                    <a:cubicBezTo>
                      <a:pt x="39" y="182"/>
                      <a:pt x="11" y="249"/>
                      <a:pt x="22" y="393"/>
                    </a:cubicBezTo>
                    <a:cubicBezTo>
                      <a:pt x="21" y="393"/>
                      <a:pt x="21" y="393"/>
                      <a:pt x="21" y="393"/>
                    </a:cubicBezTo>
                    <a:cubicBezTo>
                      <a:pt x="9" y="394"/>
                      <a:pt x="0" y="406"/>
                      <a:pt x="1" y="416"/>
                    </a:cubicBezTo>
                    <a:cubicBezTo>
                      <a:pt x="12" y="554"/>
                      <a:pt x="12" y="554"/>
                      <a:pt x="12" y="554"/>
                    </a:cubicBezTo>
                    <a:cubicBezTo>
                      <a:pt x="13" y="570"/>
                      <a:pt x="24" y="579"/>
                      <a:pt x="36" y="57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1707" y="1611"/>
                <a:ext cx="576" cy="288"/>
              </a:xfrm>
              <a:custGeom>
                <a:avLst/>
                <a:gdLst>
                  <a:gd name="T0" fmla="*/ 1531 w 1531"/>
                  <a:gd name="T1" fmla="*/ 542 h 765"/>
                  <a:gd name="T2" fmla="*/ 1492 w 1531"/>
                  <a:gd name="T3" fmla="*/ 242 h 765"/>
                  <a:gd name="T4" fmla="*/ 1335 w 1531"/>
                  <a:gd name="T5" fmla="*/ 80 h 765"/>
                  <a:gd name="T6" fmla="*/ 1025 w 1531"/>
                  <a:gd name="T7" fmla="*/ 1 h 765"/>
                  <a:gd name="T8" fmla="*/ 1025 w 1531"/>
                  <a:gd name="T9" fmla="*/ 118 h 765"/>
                  <a:gd name="T10" fmla="*/ 813 w 1531"/>
                  <a:gd name="T11" fmla="*/ 372 h 765"/>
                  <a:gd name="T12" fmla="*/ 787 w 1531"/>
                  <a:gd name="T13" fmla="*/ 395 h 765"/>
                  <a:gd name="T14" fmla="*/ 786 w 1531"/>
                  <a:gd name="T15" fmla="*/ 395 h 765"/>
                  <a:gd name="T16" fmla="*/ 786 w 1531"/>
                  <a:gd name="T17" fmla="*/ 484 h 765"/>
                  <a:gd name="T18" fmla="*/ 942 w 1531"/>
                  <a:gd name="T19" fmla="*/ 640 h 765"/>
                  <a:gd name="T20" fmla="*/ 1099 w 1531"/>
                  <a:gd name="T21" fmla="*/ 484 h 765"/>
                  <a:gd name="T22" fmla="*/ 1099 w 1531"/>
                  <a:gd name="T23" fmla="*/ 422 h 765"/>
                  <a:gd name="T24" fmla="*/ 1023 w 1531"/>
                  <a:gd name="T25" fmla="*/ 334 h 765"/>
                  <a:gd name="T26" fmla="*/ 1112 w 1531"/>
                  <a:gd name="T27" fmla="*/ 245 h 765"/>
                  <a:gd name="T28" fmla="*/ 1201 w 1531"/>
                  <a:gd name="T29" fmla="*/ 334 h 765"/>
                  <a:gd name="T30" fmla="*/ 1140 w 1531"/>
                  <a:gd name="T31" fmla="*/ 418 h 765"/>
                  <a:gd name="T32" fmla="*/ 1140 w 1531"/>
                  <a:gd name="T33" fmla="*/ 484 h 765"/>
                  <a:gd name="T34" fmla="*/ 942 w 1531"/>
                  <a:gd name="T35" fmla="*/ 682 h 765"/>
                  <a:gd name="T36" fmla="*/ 744 w 1531"/>
                  <a:gd name="T37" fmla="*/ 484 h 765"/>
                  <a:gd name="T38" fmla="*/ 744 w 1531"/>
                  <a:gd name="T39" fmla="*/ 395 h 765"/>
                  <a:gd name="T40" fmla="*/ 719 w 1531"/>
                  <a:gd name="T41" fmla="*/ 372 h 765"/>
                  <a:gd name="T42" fmla="*/ 508 w 1531"/>
                  <a:gd name="T43" fmla="*/ 118 h 765"/>
                  <a:gd name="T44" fmla="*/ 508 w 1531"/>
                  <a:gd name="T45" fmla="*/ 0 h 765"/>
                  <a:gd name="T46" fmla="*/ 197 w 1531"/>
                  <a:gd name="T47" fmla="*/ 80 h 765"/>
                  <a:gd name="T48" fmla="*/ 39 w 1531"/>
                  <a:gd name="T49" fmla="*/ 242 h 765"/>
                  <a:gd name="T50" fmla="*/ 1 w 1531"/>
                  <a:gd name="T51" fmla="*/ 542 h 765"/>
                  <a:gd name="T52" fmla="*/ 87 w 1531"/>
                  <a:gd name="T53" fmla="*/ 652 h 765"/>
                  <a:gd name="T54" fmla="*/ 755 w 1531"/>
                  <a:gd name="T55" fmla="*/ 765 h 765"/>
                  <a:gd name="T56" fmla="*/ 766 w 1531"/>
                  <a:gd name="T57" fmla="*/ 765 h 765"/>
                  <a:gd name="T58" fmla="*/ 777 w 1531"/>
                  <a:gd name="T59" fmla="*/ 765 h 765"/>
                  <a:gd name="T60" fmla="*/ 1445 w 1531"/>
                  <a:gd name="T61" fmla="*/ 652 h 765"/>
                  <a:gd name="T62" fmla="*/ 1531 w 1531"/>
                  <a:gd name="T63" fmla="*/ 542 h 765"/>
                  <a:gd name="T64" fmla="*/ 482 w 1531"/>
                  <a:gd name="T65" fmla="*/ 453 h 765"/>
                  <a:gd name="T66" fmla="*/ 393 w 1531"/>
                  <a:gd name="T67" fmla="*/ 453 h 765"/>
                  <a:gd name="T68" fmla="*/ 393 w 1531"/>
                  <a:gd name="T69" fmla="*/ 542 h 765"/>
                  <a:gd name="T70" fmla="*/ 329 w 1531"/>
                  <a:gd name="T71" fmla="*/ 542 h 765"/>
                  <a:gd name="T72" fmla="*/ 329 w 1531"/>
                  <a:gd name="T73" fmla="*/ 453 h 765"/>
                  <a:gd name="T74" fmla="*/ 240 w 1531"/>
                  <a:gd name="T75" fmla="*/ 453 h 765"/>
                  <a:gd name="T76" fmla="*/ 240 w 1531"/>
                  <a:gd name="T77" fmla="*/ 390 h 765"/>
                  <a:gd name="T78" fmla="*/ 329 w 1531"/>
                  <a:gd name="T79" fmla="*/ 390 h 765"/>
                  <a:gd name="T80" fmla="*/ 329 w 1531"/>
                  <a:gd name="T81" fmla="*/ 301 h 765"/>
                  <a:gd name="T82" fmla="*/ 393 w 1531"/>
                  <a:gd name="T83" fmla="*/ 301 h 765"/>
                  <a:gd name="T84" fmla="*/ 393 w 1531"/>
                  <a:gd name="T85" fmla="*/ 390 h 765"/>
                  <a:gd name="T86" fmla="*/ 482 w 1531"/>
                  <a:gd name="T87" fmla="*/ 390 h 765"/>
                  <a:gd name="T88" fmla="*/ 482 w 1531"/>
                  <a:gd name="T89" fmla="*/ 45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31" h="765">
                    <a:moveTo>
                      <a:pt x="1531" y="542"/>
                    </a:moveTo>
                    <a:cubicBezTo>
                      <a:pt x="1526" y="324"/>
                      <a:pt x="1504" y="275"/>
                      <a:pt x="1492" y="242"/>
                    </a:cubicBezTo>
                    <a:cubicBezTo>
                      <a:pt x="1488" y="228"/>
                      <a:pt x="1484" y="138"/>
                      <a:pt x="1335" y="80"/>
                    </a:cubicBezTo>
                    <a:cubicBezTo>
                      <a:pt x="1243" y="44"/>
                      <a:pt x="1125" y="43"/>
                      <a:pt x="1025" y="1"/>
                    </a:cubicBezTo>
                    <a:cubicBezTo>
                      <a:pt x="1025" y="118"/>
                      <a:pt x="1025" y="118"/>
                      <a:pt x="1025" y="118"/>
                    </a:cubicBezTo>
                    <a:cubicBezTo>
                      <a:pt x="1025" y="245"/>
                      <a:pt x="934" y="350"/>
                      <a:pt x="813" y="372"/>
                    </a:cubicBezTo>
                    <a:cubicBezTo>
                      <a:pt x="811" y="385"/>
                      <a:pt x="800" y="395"/>
                      <a:pt x="787" y="395"/>
                    </a:cubicBezTo>
                    <a:cubicBezTo>
                      <a:pt x="786" y="395"/>
                      <a:pt x="786" y="395"/>
                      <a:pt x="786" y="395"/>
                    </a:cubicBezTo>
                    <a:cubicBezTo>
                      <a:pt x="786" y="484"/>
                      <a:pt x="786" y="484"/>
                      <a:pt x="786" y="484"/>
                    </a:cubicBezTo>
                    <a:cubicBezTo>
                      <a:pt x="786" y="570"/>
                      <a:pt x="856" y="640"/>
                      <a:pt x="942" y="640"/>
                    </a:cubicBezTo>
                    <a:cubicBezTo>
                      <a:pt x="1029" y="640"/>
                      <a:pt x="1099" y="570"/>
                      <a:pt x="1099" y="484"/>
                    </a:cubicBezTo>
                    <a:cubicBezTo>
                      <a:pt x="1099" y="422"/>
                      <a:pt x="1099" y="422"/>
                      <a:pt x="1099" y="422"/>
                    </a:cubicBezTo>
                    <a:cubicBezTo>
                      <a:pt x="1056" y="415"/>
                      <a:pt x="1023" y="378"/>
                      <a:pt x="1023" y="334"/>
                    </a:cubicBezTo>
                    <a:cubicBezTo>
                      <a:pt x="1023" y="284"/>
                      <a:pt x="1063" y="245"/>
                      <a:pt x="1112" y="245"/>
                    </a:cubicBezTo>
                    <a:cubicBezTo>
                      <a:pt x="1161" y="245"/>
                      <a:pt x="1201" y="284"/>
                      <a:pt x="1201" y="334"/>
                    </a:cubicBezTo>
                    <a:cubicBezTo>
                      <a:pt x="1201" y="373"/>
                      <a:pt x="1176" y="406"/>
                      <a:pt x="1140" y="418"/>
                    </a:cubicBezTo>
                    <a:cubicBezTo>
                      <a:pt x="1140" y="484"/>
                      <a:pt x="1140" y="484"/>
                      <a:pt x="1140" y="484"/>
                    </a:cubicBezTo>
                    <a:cubicBezTo>
                      <a:pt x="1140" y="593"/>
                      <a:pt x="1051" y="682"/>
                      <a:pt x="942" y="682"/>
                    </a:cubicBezTo>
                    <a:cubicBezTo>
                      <a:pt x="833" y="682"/>
                      <a:pt x="744" y="593"/>
                      <a:pt x="744" y="484"/>
                    </a:cubicBezTo>
                    <a:cubicBezTo>
                      <a:pt x="744" y="395"/>
                      <a:pt x="744" y="395"/>
                      <a:pt x="744" y="395"/>
                    </a:cubicBezTo>
                    <a:cubicBezTo>
                      <a:pt x="731" y="394"/>
                      <a:pt x="721" y="385"/>
                      <a:pt x="719" y="372"/>
                    </a:cubicBezTo>
                    <a:cubicBezTo>
                      <a:pt x="599" y="350"/>
                      <a:pt x="508" y="244"/>
                      <a:pt x="508" y="118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408" y="43"/>
                      <a:pt x="289" y="44"/>
                      <a:pt x="197" y="80"/>
                    </a:cubicBezTo>
                    <a:cubicBezTo>
                      <a:pt x="48" y="138"/>
                      <a:pt x="44" y="228"/>
                      <a:pt x="39" y="242"/>
                    </a:cubicBezTo>
                    <a:cubicBezTo>
                      <a:pt x="28" y="275"/>
                      <a:pt x="6" y="324"/>
                      <a:pt x="1" y="542"/>
                    </a:cubicBezTo>
                    <a:cubicBezTo>
                      <a:pt x="0" y="571"/>
                      <a:pt x="1" y="614"/>
                      <a:pt x="87" y="652"/>
                    </a:cubicBezTo>
                    <a:cubicBezTo>
                      <a:pt x="275" y="725"/>
                      <a:pt x="516" y="749"/>
                      <a:pt x="755" y="765"/>
                    </a:cubicBezTo>
                    <a:cubicBezTo>
                      <a:pt x="756" y="765"/>
                      <a:pt x="761" y="765"/>
                      <a:pt x="766" y="765"/>
                    </a:cubicBezTo>
                    <a:cubicBezTo>
                      <a:pt x="771" y="765"/>
                      <a:pt x="776" y="765"/>
                      <a:pt x="777" y="765"/>
                    </a:cubicBezTo>
                    <a:cubicBezTo>
                      <a:pt x="1016" y="749"/>
                      <a:pt x="1257" y="725"/>
                      <a:pt x="1445" y="652"/>
                    </a:cubicBezTo>
                    <a:cubicBezTo>
                      <a:pt x="1531" y="614"/>
                      <a:pt x="1531" y="571"/>
                      <a:pt x="1531" y="542"/>
                    </a:cubicBezTo>
                    <a:close/>
                    <a:moveTo>
                      <a:pt x="482" y="453"/>
                    </a:moveTo>
                    <a:cubicBezTo>
                      <a:pt x="393" y="453"/>
                      <a:pt x="393" y="453"/>
                      <a:pt x="393" y="453"/>
                    </a:cubicBezTo>
                    <a:cubicBezTo>
                      <a:pt x="393" y="542"/>
                      <a:pt x="393" y="542"/>
                      <a:pt x="393" y="542"/>
                    </a:cubicBezTo>
                    <a:cubicBezTo>
                      <a:pt x="329" y="542"/>
                      <a:pt x="329" y="542"/>
                      <a:pt x="329" y="542"/>
                    </a:cubicBezTo>
                    <a:cubicBezTo>
                      <a:pt x="329" y="453"/>
                      <a:pt x="329" y="453"/>
                      <a:pt x="329" y="453"/>
                    </a:cubicBezTo>
                    <a:cubicBezTo>
                      <a:pt x="240" y="453"/>
                      <a:pt x="240" y="453"/>
                      <a:pt x="240" y="453"/>
                    </a:cubicBezTo>
                    <a:cubicBezTo>
                      <a:pt x="240" y="390"/>
                      <a:pt x="240" y="390"/>
                      <a:pt x="240" y="390"/>
                    </a:cubicBezTo>
                    <a:cubicBezTo>
                      <a:pt x="329" y="390"/>
                      <a:pt x="329" y="390"/>
                      <a:pt x="329" y="390"/>
                    </a:cubicBezTo>
                    <a:cubicBezTo>
                      <a:pt x="329" y="301"/>
                      <a:pt x="329" y="301"/>
                      <a:pt x="329" y="301"/>
                    </a:cubicBezTo>
                    <a:cubicBezTo>
                      <a:pt x="393" y="301"/>
                      <a:pt x="393" y="301"/>
                      <a:pt x="393" y="301"/>
                    </a:cubicBezTo>
                    <a:cubicBezTo>
                      <a:pt x="393" y="390"/>
                      <a:pt x="393" y="390"/>
                      <a:pt x="393" y="390"/>
                    </a:cubicBezTo>
                    <a:cubicBezTo>
                      <a:pt x="482" y="390"/>
                      <a:pt x="482" y="390"/>
                      <a:pt x="482" y="390"/>
                    </a:cubicBezTo>
                    <a:lnTo>
                      <a:pt x="482" y="45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2108" y="1718"/>
                <a:ext cx="36" cy="3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880884" y="3578717"/>
            <a:ext cx="777097" cy="777097"/>
            <a:chOff x="3969" y="2745"/>
            <a:chExt cx="1226" cy="1226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69" y="2745"/>
              <a:ext cx="1226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967" y="2745"/>
              <a:ext cx="1226" cy="1228"/>
            </a:xfrm>
            <a:prstGeom prst="ellipse">
              <a:avLst/>
            </a:prstGeom>
            <a:solidFill>
              <a:srgbClr val="A8CDD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4078" y="3092"/>
              <a:ext cx="1022" cy="539"/>
            </a:xfrm>
            <a:custGeom>
              <a:avLst/>
              <a:gdLst>
                <a:gd name="T0" fmla="*/ 942 w 1022"/>
                <a:gd name="T1" fmla="*/ 192 h 539"/>
                <a:gd name="T2" fmla="*/ 942 w 1022"/>
                <a:gd name="T3" fmla="*/ 265 h 539"/>
                <a:gd name="T4" fmla="*/ 80 w 1022"/>
                <a:gd name="T5" fmla="*/ 265 h 539"/>
                <a:gd name="T6" fmla="*/ 80 w 1022"/>
                <a:gd name="T7" fmla="*/ 0 h 539"/>
                <a:gd name="T8" fmla="*/ 0 w 1022"/>
                <a:gd name="T9" fmla="*/ 0 h 539"/>
                <a:gd name="T10" fmla="*/ 0 w 1022"/>
                <a:gd name="T11" fmla="*/ 529 h 539"/>
                <a:gd name="T12" fmla="*/ 80 w 1022"/>
                <a:gd name="T13" fmla="*/ 529 h 539"/>
                <a:gd name="T14" fmla="*/ 80 w 1022"/>
                <a:gd name="T15" fmla="*/ 409 h 539"/>
                <a:gd name="T16" fmla="*/ 942 w 1022"/>
                <a:gd name="T17" fmla="*/ 409 h 539"/>
                <a:gd name="T18" fmla="*/ 942 w 1022"/>
                <a:gd name="T19" fmla="*/ 539 h 539"/>
                <a:gd name="T20" fmla="*/ 1022 w 1022"/>
                <a:gd name="T21" fmla="*/ 539 h 539"/>
                <a:gd name="T22" fmla="*/ 1022 w 1022"/>
                <a:gd name="T23" fmla="*/ 192 h 539"/>
                <a:gd name="T24" fmla="*/ 942 w 1022"/>
                <a:gd name="T25" fmla="*/ 19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2" h="539">
                  <a:moveTo>
                    <a:pt x="942" y="192"/>
                  </a:moveTo>
                  <a:lnTo>
                    <a:pt x="942" y="265"/>
                  </a:lnTo>
                  <a:lnTo>
                    <a:pt x="80" y="26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529"/>
                  </a:lnTo>
                  <a:lnTo>
                    <a:pt x="80" y="529"/>
                  </a:lnTo>
                  <a:lnTo>
                    <a:pt x="80" y="409"/>
                  </a:lnTo>
                  <a:lnTo>
                    <a:pt x="942" y="409"/>
                  </a:lnTo>
                  <a:lnTo>
                    <a:pt x="942" y="539"/>
                  </a:lnTo>
                  <a:lnTo>
                    <a:pt x="1022" y="539"/>
                  </a:lnTo>
                  <a:lnTo>
                    <a:pt x="1022" y="192"/>
                  </a:lnTo>
                  <a:lnTo>
                    <a:pt x="94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4196" y="3241"/>
              <a:ext cx="252" cy="87"/>
            </a:xfrm>
            <a:custGeom>
              <a:avLst/>
              <a:gdLst>
                <a:gd name="T0" fmla="*/ 107 w 107"/>
                <a:gd name="T1" fmla="*/ 18 h 37"/>
                <a:gd name="T2" fmla="*/ 88 w 107"/>
                <a:gd name="T3" fmla="*/ 37 h 37"/>
                <a:gd name="T4" fmla="*/ 18 w 107"/>
                <a:gd name="T5" fmla="*/ 37 h 37"/>
                <a:gd name="T6" fmla="*/ 0 w 107"/>
                <a:gd name="T7" fmla="*/ 18 h 37"/>
                <a:gd name="T8" fmla="*/ 0 w 107"/>
                <a:gd name="T9" fmla="*/ 18 h 37"/>
                <a:gd name="T10" fmla="*/ 18 w 107"/>
                <a:gd name="T11" fmla="*/ 0 h 37"/>
                <a:gd name="T12" fmla="*/ 88 w 107"/>
                <a:gd name="T13" fmla="*/ 0 h 37"/>
                <a:gd name="T14" fmla="*/ 107 w 107"/>
                <a:gd name="T15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107" y="18"/>
                  </a:moveTo>
                  <a:cubicBezTo>
                    <a:pt x="107" y="28"/>
                    <a:pt x="99" y="37"/>
                    <a:pt x="8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8" y="37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9" y="0"/>
                    <a:pt x="107" y="8"/>
                    <a:pt x="10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4645" y="3012"/>
              <a:ext cx="274" cy="274"/>
            </a:xfrm>
            <a:custGeom>
              <a:avLst/>
              <a:gdLst>
                <a:gd name="T0" fmla="*/ 274 w 274"/>
                <a:gd name="T1" fmla="*/ 101 h 274"/>
                <a:gd name="T2" fmla="*/ 172 w 274"/>
                <a:gd name="T3" fmla="*/ 101 h 274"/>
                <a:gd name="T4" fmla="*/ 172 w 274"/>
                <a:gd name="T5" fmla="*/ 0 h 274"/>
                <a:gd name="T6" fmla="*/ 101 w 274"/>
                <a:gd name="T7" fmla="*/ 0 h 274"/>
                <a:gd name="T8" fmla="*/ 101 w 274"/>
                <a:gd name="T9" fmla="*/ 101 h 274"/>
                <a:gd name="T10" fmla="*/ 0 w 274"/>
                <a:gd name="T11" fmla="*/ 101 h 274"/>
                <a:gd name="T12" fmla="*/ 0 w 274"/>
                <a:gd name="T13" fmla="*/ 172 h 274"/>
                <a:gd name="T14" fmla="*/ 101 w 274"/>
                <a:gd name="T15" fmla="*/ 172 h 274"/>
                <a:gd name="T16" fmla="*/ 101 w 274"/>
                <a:gd name="T17" fmla="*/ 274 h 274"/>
                <a:gd name="T18" fmla="*/ 172 w 274"/>
                <a:gd name="T19" fmla="*/ 274 h 274"/>
                <a:gd name="T20" fmla="*/ 172 w 274"/>
                <a:gd name="T21" fmla="*/ 172 h 274"/>
                <a:gd name="T22" fmla="*/ 274 w 274"/>
                <a:gd name="T23" fmla="*/ 172 h 274"/>
                <a:gd name="T24" fmla="*/ 274 w 274"/>
                <a:gd name="T25" fmla="*/ 10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74">
                  <a:moveTo>
                    <a:pt x="274" y="101"/>
                  </a:moveTo>
                  <a:lnTo>
                    <a:pt x="172" y="101"/>
                  </a:lnTo>
                  <a:lnTo>
                    <a:pt x="172" y="0"/>
                  </a:lnTo>
                  <a:lnTo>
                    <a:pt x="101" y="0"/>
                  </a:lnTo>
                  <a:lnTo>
                    <a:pt x="101" y="101"/>
                  </a:lnTo>
                  <a:lnTo>
                    <a:pt x="0" y="101"/>
                  </a:lnTo>
                  <a:lnTo>
                    <a:pt x="0" y="172"/>
                  </a:lnTo>
                  <a:lnTo>
                    <a:pt x="101" y="172"/>
                  </a:lnTo>
                  <a:lnTo>
                    <a:pt x="101" y="274"/>
                  </a:lnTo>
                  <a:lnTo>
                    <a:pt x="172" y="274"/>
                  </a:lnTo>
                  <a:lnTo>
                    <a:pt x="172" y="172"/>
                  </a:lnTo>
                  <a:lnTo>
                    <a:pt x="274" y="172"/>
                  </a:lnTo>
                  <a:lnTo>
                    <a:pt x="274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" name="Group 11"/>
          <p:cNvGrpSpPr>
            <a:grpSpLocks noChangeAspect="1"/>
          </p:cNvGrpSpPr>
          <p:nvPr/>
        </p:nvGrpSpPr>
        <p:grpSpPr bwMode="auto">
          <a:xfrm>
            <a:off x="829656" y="2502976"/>
            <a:ext cx="846793" cy="842689"/>
            <a:chOff x="3118" y="1194"/>
            <a:chExt cx="1238" cy="1232"/>
          </a:xfrm>
        </p:grpSpPr>
        <p:sp>
          <p:nvSpPr>
            <p:cNvPr id="3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118" y="1194"/>
              <a:ext cx="1238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3144" y="1224"/>
              <a:ext cx="1185" cy="1181"/>
            </a:xfrm>
            <a:prstGeom prst="ellipse">
              <a:avLst/>
            </a:prstGeom>
            <a:solidFill>
              <a:srgbClr val="A8CDD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3321" y="1628"/>
              <a:ext cx="847" cy="397"/>
            </a:xfrm>
            <a:custGeom>
              <a:avLst/>
              <a:gdLst>
                <a:gd name="T0" fmla="*/ 422 w 447"/>
                <a:gd name="T1" fmla="*/ 173 h 210"/>
                <a:gd name="T2" fmla="*/ 399 w 447"/>
                <a:gd name="T3" fmla="*/ 0 h 210"/>
                <a:gd name="T4" fmla="*/ 23 w 447"/>
                <a:gd name="T5" fmla="*/ 25 h 210"/>
                <a:gd name="T6" fmla="*/ 0 w 447"/>
                <a:gd name="T7" fmla="*/ 179 h 210"/>
                <a:gd name="T8" fmla="*/ 447 w 447"/>
                <a:gd name="T9" fmla="*/ 210 h 210"/>
                <a:gd name="T10" fmla="*/ 422 w 447"/>
                <a:gd name="T11" fmla="*/ 179 h 210"/>
                <a:gd name="T12" fmla="*/ 223 w 447"/>
                <a:gd name="T13" fmla="*/ 31 h 210"/>
                <a:gd name="T14" fmla="*/ 188 w 447"/>
                <a:gd name="T15" fmla="*/ 81 h 210"/>
                <a:gd name="T16" fmla="*/ 79 w 447"/>
                <a:gd name="T17" fmla="*/ 105 h 210"/>
                <a:gd name="T18" fmla="*/ 79 w 447"/>
                <a:gd name="T19" fmla="*/ 6 h 210"/>
                <a:gd name="T20" fmla="*/ 79 w 447"/>
                <a:gd name="T21" fmla="*/ 105 h 210"/>
                <a:gd name="T22" fmla="*/ 133 w 447"/>
                <a:gd name="T23" fmla="*/ 145 h 210"/>
                <a:gd name="T24" fmla="*/ 168 w 447"/>
                <a:gd name="T25" fmla="*/ 95 h 210"/>
                <a:gd name="T26" fmla="*/ 168 w 447"/>
                <a:gd name="T27" fmla="*/ 81 h 210"/>
                <a:gd name="T28" fmla="*/ 133 w 447"/>
                <a:gd name="T29" fmla="*/ 31 h 210"/>
                <a:gd name="T30" fmla="*/ 168 w 447"/>
                <a:gd name="T31" fmla="*/ 81 h 210"/>
                <a:gd name="T32" fmla="*/ 182 w 447"/>
                <a:gd name="T33" fmla="*/ 180 h 210"/>
                <a:gd name="T34" fmla="*/ 193 w 447"/>
                <a:gd name="T35" fmla="*/ 95 h 210"/>
                <a:gd name="T36" fmla="*/ 264 w 447"/>
                <a:gd name="T37" fmla="*/ 105 h 210"/>
                <a:gd name="T38" fmla="*/ 270 w 447"/>
                <a:gd name="T39" fmla="*/ 81 h 210"/>
                <a:gd name="T40" fmla="*/ 234 w 447"/>
                <a:gd name="T41" fmla="*/ 31 h 210"/>
                <a:gd name="T42" fmla="*/ 270 w 447"/>
                <a:gd name="T43" fmla="*/ 81 h 210"/>
                <a:gd name="T44" fmla="*/ 284 w 447"/>
                <a:gd name="T45" fmla="*/ 145 h 210"/>
                <a:gd name="T46" fmla="*/ 319 w 447"/>
                <a:gd name="T47" fmla="*/ 95 h 210"/>
                <a:gd name="T48" fmla="*/ 319 w 447"/>
                <a:gd name="T49" fmla="*/ 81 h 210"/>
                <a:gd name="T50" fmla="*/ 284 w 447"/>
                <a:gd name="T51" fmla="*/ 31 h 210"/>
                <a:gd name="T52" fmla="*/ 319 w 447"/>
                <a:gd name="T53" fmla="*/ 81 h 210"/>
                <a:gd name="T54" fmla="*/ 334 w 447"/>
                <a:gd name="T55" fmla="*/ 145 h 210"/>
                <a:gd name="T56" fmla="*/ 369 w 447"/>
                <a:gd name="T57" fmla="*/ 95 h 210"/>
                <a:gd name="T58" fmla="*/ 369 w 447"/>
                <a:gd name="T59" fmla="*/ 81 h 210"/>
                <a:gd name="T60" fmla="*/ 334 w 447"/>
                <a:gd name="T61" fmla="*/ 31 h 210"/>
                <a:gd name="T62" fmla="*/ 369 w 447"/>
                <a:gd name="T63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7" h="210">
                  <a:moveTo>
                    <a:pt x="422" y="179"/>
                  </a:moveTo>
                  <a:cubicBezTo>
                    <a:pt x="422" y="176"/>
                    <a:pt x="422" y="175"/>
                    <a:pt x="422" y="173"/>
                  </a:cubicBezTo>
                  <a:cubicBezTo>
                    <a:pt x="422" y="55"/>
                    <a:pt x="422" y="42"/>
                    <a:pt x="422" y="24"/>
                  </a:cubicBezTo>
                  <a:cubicBezTo>
                    <a:pt x="422" y="0"/>
                    <a:pt x="399" y="0"/>
                    <a:pt x="39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23" y="0"/>
                    <a:pt x="23" y="25"/>
                  </a:cubicBezTo>
                  <a:cubicBezTo>
                    <a:pt x="23" y="43"/>
                    <a:pt x="23" y="179"/>
                    <a:pt x="23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179"/>
                    <a:pt x="447" y="179"/>
                    <a:pt x="447" y="179"/>
                  </a:cubicBezTo>
                  <a:lnTo>
                    <a:pt x="422" y="179"/>
                  </a:lnTo>
                  <a:close/>
                  <a:moveTo>
                    <a:pt x="188" y="31"/>
                  </a:moveTo>
                  <a:cubicBezTo>
                    <a:pt x="223" y="31"/>
                    <a:pt x="223" y="31"/>
                    <a:pt x="223" y="3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188" y="81"/>
                    <a:pt x="188" y="81"/>
                    <a:pt x="188" y="81"/>
                  </a:cubicBezTo>
                  <a:lnTo>
                    <a:pt x="188" y="31"/>
                  </a:lnTo>
                  <a:close/>
                  <a:moveTo>
                    <a:pt x="79" y="105"/>
                  </a:moveTo>
                  <a:cubicBezTo>
                    <a:pt x="51" y="105"/>
                    <a:pt x="29" y="83"/>
                    <a:pt x="29" y="56"/>
                  </a:cubicBezTo>
                  <a:cubicBezTo>
                    <a:pt x="29" y="29"/>
                    <a:pt x="51" y="6"/>
                    <a:pt x="79" y="6"/>
                  </a:cubicBezTo>
                  <a:cubicBezTo>
                    <a:pt x="106" y="6"/>
                    <a:pt x="128" y="29"/>
                    <a:pt x="128" y="56"/>
                  </a:cubicBezTo>
                  <a:cubicBezTo>
                    <a:pt x="128" y="83"/>
                    <a:pt x="106" y="105"/>
                    <a:pt x="79" y="105"/>
                  </a:cubicBezTo>
                  <a:close/>
                  <a:moveTo>
                    <a:pt x="168" y="145"/>
                  </a:moveTo>
                  <a:cubicBezTo>
                    <a:pt x="133" y="145"/>
                    <a:pt x="133" y="145"/>
                    <a:pt x="133" y="14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68" y="95"/>
                    <a:pt x="168" y="95"/>
                    <a:pt x="168" y="95"/>
                  </a:cubicBezTo>
                  <a:lnTo>
                    <a:pt x="168" y="145"/>
                  </a:lnTo>
                  <a:close/>
                  <a:moveTo>
                    <a:pt x="168" y="81"/>
                  </a:moveTo>
                  <a:cubicBezTo>
                    <a:pt x="133" y="81"/>
                    <a:pt x="133" y="81"/>
                    <a:pt x="133" y="8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68" y="31"/>
                    <a:pt x="168" y="31"/>
                    <a:pt x="168" y="31"/>
                  </a:cubicBezTo>
                  <a:lnTo>
                    <a:pt x="168" y="81"/>
                  </a:lnTo>
                  <a:close/>
                  <a:moveTo>
                    <a:pt x="264" y="180"/>
                  </a:moveTo>
                  <a:cubicBezTo>
                    <a:pt x="182" y="180"/>
                    <a:pt x="182" y="180"/>
                    <a:pt x="182" y="180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2" y="99"/>
                    <a:pt x="187" y="95"/>
                    <a:pt x="19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9" y="95"/>
                    <a:pt x="264" y="99"/>
                    <a:pt x="264" y="105"/>
                  </a:cubicBezTo>
                  <a:lnTo>
                    <a:pt x="264" y="180"/>
                  </a:lnTo>
                  <a:close/>
                  <a:moveTo>
                    <a:pt x="270" y="81"/>
                  </a:moveTo>
                  <a:cubicBezTo>
                    <a:pt x="234" y="81"/>
                    <a:pt x="234" y="81"/>
                    <a:pt x="234" y="81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70" y="31"/>
                    <a:pt x="270" y="31"/>
                    <a:pt x="270" y="31"/>
                  </a:cubicBezTo>
                  <a:lnTo>
                    <a:pt x="270" y="81"/>
                  </a:lnTo>
                  <a:close/>
                  <a:moveTo>
                    <a:pt x="319" y="145"/>
                  </a:moveTo>
                  <a:cubicBezTo>
                    <a:pt x="284" y="145"/>
                    <a:pt x="284" y="145"/>
                    <a:pt x="284" y="14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319" y="95"/>
                    <a:pt x="319" y="95"/>
                    <a:pt x="319" y="95"/>
                  </a:cubicBezTo>
                  <a:lnTo>
                    <a:pt x="319" y="145"/>
                  </a:lnTo>
                  <a:close/>
                  <a:moveTo>
                    <a:pt x="319" y="81"/>
                  </a:moveTo>
                  <a:cubicBezTo>
                    <a:pt x="284" y="81"/>
                    <a:pt x="284" y="81"/>
                    <a:pt x="284" y="81"/>
                  </a:cubicBezTo>
                  <a:cubicBezTo>
                    <a:pt x="284" y="31"/>
                    <a:pt x="284" y="31"/>
                    <a:pt x="284" y="31"/>
                  </a:cubicBezTo>
                  <a:cubicBezTo>
                    <a:pt x="319" y="31"/>
                    <a:pt x="319" y="31"/>
                    <a:pt x="319" y="31"/>
                  </a:cubicBezTo>
                  <a:lnTo>
                    <a:pt x="319" y="81"/>
                  </a:lnTo>
                  <a:close/>
                  <a:moveTo>
                    <a:pt x="369" y="145"/>
                  </a:moveTo>
                  <a:cubicBezTo>
                    <a:pt x="334" y="145"/>
                    <a:pt x="334" y="145"/>
                    <a:pt x="334" y="145"/>
                  </a:cubicBezTo>
                  <a:cubicBezTo>
                    <a:pt x="334" y="95"/>
                    <a:pt x="334" y="95"/>
                    <a:pt x="334" y="95"/>
                  </a:cubicBezTo>
                  <a:cubicBezTo>
                    <a:pt x="369" y="95"/>
                    <a:pt x="369" y="95"/>
                    <a:pt x="369" y="95"/>
                  </a:cubicBezTo>
                  <a:lnTo>
                    <a:pt x="369" y="145"/>
                  </a:lnTo>
                  <a:close/>
                  <a:moveTo>
                    <a:pt x="369" y="81"/>
                  </a:moveTo>
                  <a:cubicBezTo>
                    <a:pt x="334" y="81"/>
                    <a:pt x="334" y="81"/>
                    <a:pt x="334" y="81"/>
                  </a:cubicBezTo>
                  <a:cubicBezTo>
                    <a:pt x="334" y="31"/>
                    <a:pt x="334" y="31"/>
                    <a:pt x="334" y="31"/>
                  </a:cubicBezTo>
                  <a:cubicBezTo>
                    <a:pt x="369" y="31"/>
                    <a:pt x="369" y="31"/>
                    <a:pt x="369" y="31"/>
                  </a:cubicBezTo>
                  <a:lnTo>
                    <a:pt x="36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3409" y="1674"/>
              <a:ext cx="131" cy="127"/>
            </a:xfrm>
            <a:custGeom>
              <a:avLst/>
              <a:gdLst>
                <a:gd name="T0" fmla="*/ 49 w 69"/>
                <a:gd name="T1" fmla="*/ 0 h 67"/>
                <a:gd name="T2" fmla="*/ 20 w 69"/>
                <a:gd name="T3" fmla="*/ 0 h 67"/>
                <a:gd name="T4" fmla="*/ 20 w 69"/>
                <a:gd name="T5" fmla="*/ 20 h 67"/>
                <a:gd name="T6" fmla="*/ 0 w 69"/>
                <a:gd name="T7" fmla="*/ 20 h 67"/>
                <a:gd name="T8" fmla="*/ 0 w 69"/>
                <a:gd name="T9" fmla="*/ 47 h 67"/>
                <a:gd name="T10" fmla="*/ 20 w 69"/>
                <a:gd name="T11" fmla="*/ 47 h 67"/>
                <a:gd name="T12" fmla="*/ 20 w 69"/>
                <a:gd name="T13" fmla="*/ 67 h 67"/>
                <a:gd name="T14" fmla="*/ 49 w 69"/>
                <a:gd name="T15" fmla="*/ 67 h 67"/>
                <a:gd name="T16" fmla="*/ 49 w 69"/>
                <a:gd name="T17" fmla="*/ 47 h 67"/>
                <a:gd name="T18" fmla="*/ 69 w 69"/>
                <a:gd name="T19" fmla="*/ 47 h 67"/>
                <a:gd name="T20" fmla="*/ 69 w 69"/>
                <a:gd name="T21" fmla="*/ 20 h 67"/>
                <a:gd name="T22" fmla="*/ 49 w 69"/>
                <a:gd name="T23" fmla="*/ 20 h 67"/>
                <a:gd name="T24" fmla="*/ 49 w 69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67">
                  <a:moveTo>
                    <a:pt x="49" y="0"/>
                  </a:moveTo>
                  <a:cubicBezTo>
                    <a:pt x="49" y="0"/>
                    <a:pt x="49" y="0"/>
                    <a:pt x="20" y="0"/>
                  </a:cubicBezTo>
                  <a:cubicBezTo>
                    <a:pt x="20" y="0"/>
                    <a:pt x="20" y="0"/>
                    <a:pt x="20" y="20"/>
                  </a:cubicBezTo>
                  <a:cubicBezTo>
                    <a:pt x="20" y="20"/>
                    <a:pt x="20" y="20"/>
                    <a:pt x="0" y="20"/>
                  </a:cubicBezTo>
                  <a:cubicBezTo>
                    <a:pt x="0" y="20"/>
                    <a:pt x="0" y="20"/>
                    <a:pt x="0" y="47"/>
                  </a:cubicBezTo>
                  <a:cubicBezTo>
                    <a:pt x="0" y="47"/>
                    <a:pt x="0" y="47"/>
                    <a:pt x="20" y="47"/>
                  </a:cubicBezTo>
                  <a:cubicBezTo>
                    <a:pt x="20" y="47"/>
                    <a:pt x="20" y="47"/>
                    <a:pt x="20" y="67"/>
                  </a:cubicBezTo>
                  <a:cubicBezTo>
                    <a:pt x="20" y="67"/>
                    <a:pt x="20" y="67"/>
                    <a:pt x="49" y="67"/>
                  </a:cubicBezTo>
                  <a:cubicBezTo>
                    <a:pt x="49" y="67"/>
                    <a:pt x="49" y="67"/>
                    <a:pt x="49" y="47"/>
                  </a:cubicBezTo>
                  <a:cubicBezTo>
                    <a:pt x="49" y="47"/>
                    <a:pt x="49" y="47"/>
                    <a:pt x="69" y="47"/>
                  </a:cubicBezTo>
                  <a:cubicBezTo>
                    <a:pt x="69" y="47"/>
                    <a:pt x="69" y="47"/>
                    <a:pt x="69" y="20"/>
                  </a:cubicBezTo>
                  <a:cubicBezTo>
                    <a:pt x="69" y="20"/>
                    <a:pt x="69" y="20"/>
                    <a:pt x="49" y="2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43" y="5818787"/>
            <a:ext cx="785505" cy="7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Число</a:t>
            </a:r>
            <a:r>
              <a:rPr lang="ru-RU" sz="2800" dirty="0" smtClean="0"/>
              <a:t> учреждений здравоохранения, рассчитывается </a:t>
            </a:r>
            <a:r>
              <a:rPr lang="ru-RU" sz="2800" dirty="0" smtClean="0">
                <a:solidFill>
                  <a:srgbClr val="FF0000"/>
                </a:solidFill>
              </a:rPr>
              <a:t>на численность </a:t>
            </a:r>
            <a:r>
              <a:rPr lang="ru-RU" sz="2800" dirty="0" smtClean="0"/>
              <a:t>населения: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00712" y="1751109"/>
          <a:ext cx="8758410" cy="5040216"/>
        </p:xfrm>
        <a:graphic>
          <a:graphicData uri="http://schemas.openxmlformats.org/drawingml/2006/table">
            <a:tbl>
              <a:tblPr/>
              <a:tblGrid>
                <a:gridCol w="1682452"/>
                <a:gridCol w="2105851"/>
                <a:gridCol w="2105851"/>
                <a:gridCol w="1432128"/>
                <a:gridCol w="1432128"/>
              </a:tblGrid>
              <a:tr h="170592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стационарных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условиях,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условиях дневного стационара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Участковая больница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специализированная медико-санитарная помощь;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специализированная медицинская помощь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плановая; неотложная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на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5–20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больница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специализированная, в том числе высокотехнологичная, медицинская помощь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плановая; неотложная; экстренная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на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20–300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городская больница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специализированная, в том числе высокотехнологичная, медицинская помощь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плановая; неотложная; экстренная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на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20–200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детей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Районная больница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специализированная медицинская помощь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плановая; неотложная; экстренная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на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20–100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бъект 10"/>
          <p:cNvSpPr>
            <a:spLocks noGrp="1"/>
          </p:cNvSpPr>
          <p:nvPr>
            <p:ph idx="1"/>
          </p:nvPr>
        </p:nvSpPr>
        <p:spPr>
          <a:xfrm>
            <a:off x="286439" y="1355626"/>
            <a:ext cx="8648241" cy="40500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Приказ Минздрава России от 27.02.2016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№ 132н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"/>
            <a:ext cx="9144000" cy="1140431"/>
          </a:xfrm>
        </p:spPr>
        <p:txBody>
          <a:bodyPr/>
          <a:lstStyle/>
          <a:p>
            <a:r>
              <a:rPr lang="ru-RU" sz="3600" dirty="0" smtClean="0"/>
              <a:t>Время </a:t>
            </a:r>
            <a:r>
              <a:rPr lang="ru-RU" sz="3600" dirty="0" smtClean="0">
                <a:solidFill>
                  <a:srgbClr val="FF0000"/>
                </a:solidFill>
              </a:rPr>
              <a:t>ожидания</a:t>
            </a:r>
            <a:r>
              <a:rPr lang="ru-RU" sz="3600" dirty="0" smtClean="0"/>
              <a:t> определены в Программе государственных гарантий</a:t>
            </a:r>
            <a:endParaRPr lang="ru-RU" sz="3600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/>
          </p:nvPr>
        </p:nvGraphicFramePr>
        <p:xfrm>
          <a:off x="232471" y="1452018"/>
          <a:ext cx="8784974" cy="493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116"/>
                <a:gridCol w="1864547"/>
                <a:gridCol w="2808311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ВИД ПОМОЩИ</a:t>
                      </a:r>
                      <a:endParaRPr lang="ru-RU" b="1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СРОК</a:t>
                      </a:r>
                      <a:endParaRPr lang="ru-RU" b="1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УСЛОВИЯ</a:t>
                      </a:r>
                      <a:endParaRPr lang="ru-RU" b="1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Скорая медицинская помощь (СМП)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 мин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 момента вызова</a:t>
                      </a:r>
                      <a:endParaRPr lang="ru-RU" b="1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Прием</a:t>
                      </a:r>
                      <a:r>
                        <a:rPr lang="ru-RU" b="1" baseline="0" dirty="0" smtClean="0"/>
                        <a:t> врача участковой службы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24 часа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 момента обращения</a:t>
                      </a:r>
                      <a:endParaRPr lang="ru-RU" b="1" dirty="0"/>
                    </a:p>
                  </a:txBody>
                  <a:tcPr anchor="ctr"/>
                </a:tc>
              </a:tr>
              <a:tr h="51532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Прием</a:t>
                      </a:r>
                      <a:r>
                        <a:rPr lang="ru-RU" b="1" baseline="0" dirty="0" smtClean="0"/>
                        <a:t> врача-специалиста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дней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 момента обращения</a:t>
                      </a:r>
                      <a:endParaRPr lang="ru-RU" b="1" dirty="0"/>
                    </a:p>
                  </a:txBody>
                  <a:tcPr anchor="ctr"/>
                </a:tc>
              </a:tr>
              <a:tr h="51532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ПМСП в неотложной форме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 часа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 момента обращения</a:t>
                      </a:r>
                      <a:endParaRPr lang="ru-RU" b="1" dirty="0"/>
                    </a:p>
                  </a:txBody>
                  <a:tcPr anchor="ctr"/>
                </a:tc>
              </a:tr>
              <a:tr h="51532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Диагностические</a:t>
                      </a:r>
                      <a:r>
                        <a:rPr lang="ru-RU" b="1" baseline="0" dirty="0" smtClean="0"/>
                        <a:t> исследования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14 дней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 дня назначения</a:t>
                      </a:r>
                      <a:endParaRPr lang="ru-RU" b="1" dirty="0"/>
                    </a:p>
                  </a:txBody>
                  <a:tcPr anchor="ctr"/>
                </a:tc>
              </a:tr>
              <a:tr h="8651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МРТ</a:t>
                      </a:r>
                      <a:r>
                        <a:rPr lang="ru-RU" b="1" baseline="0" dirty="0" smtClean="0"/>
                        <a:t> и КТ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дней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 дня назначения</a:t>
                      </a:r>
                      <a:endParaRPr lang="ru-RU" b="1" dirty="0"/>
                    </a:p>
                  </a:txBody>
                  <a:tcPr anchor="ctr"/>
                </a:tc>
              </a:tr>
              <a:tr h="8651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Госпитализация плановая в стационар (</a:t>
                      </a:r>
                      <a:r>
                        <a:rPr lang="ru-RU" b="1" dirty="0" err="1" smtClean="0"/>
                        <a:t>искл</a:t>
                      </a:r>
                      <a:r>
                        <a:rPr lang="ru-RU" b="1" dirty="0" smtClean="0"/>
                        <a:t>. ВМП)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 дней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 дня выдачи лечащим врачом направления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4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 так с этими документами?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dirty="0" smtClean="0"/>
              <a:t>Нормативные показатели в них: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не согласованы </a:t>
            </a:r>
            <a:r>
              <a:rPr lang="ru-RU" sz="2800" dirty="0" smtClean="0"/>
              <a:t>между собой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не соответствуют </a:t>
            </a:r>
            <a:r>
              <a:rPr lang="ru-RU" sz="2800" dirty="0" smtClean="0"/>
              <a:t>обеспеченности здравоохранения РФ ресурсами, соответственно, </a:t>
            </a:r>
            <a:r>
              <a:rPr lang="ru-RU" sz="2800" dirty="0" smtClean="0">
                <a:solidFill>
                  <a:srgbClr val="FF0000"/>
                </a:solidFill>
              </a:rPr>
              <a:t>не выполнимы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dirty="0">
                <a:solidFill>
                  <a:srgbClr val="FF0000"/>
                </a:solidFill>
              </a:rPr>
              <a:t>н</a:t>
            </a:r>
            <a:r>
              <a:rPr lang="ru-RU" sz="2800" dirty="0" smtClean="0">
                <a:solidFill>
                  <a:srgbClr val="FF0000"/>
                </a:solidFill>
              </a:rPr>
              <a:t>е соответствуют </a:t>
            </a:r>
            <a:r>
              <a:rPr lang="ru-RU" sz="2800" dirty="0" smtClean="0"/>
              <a:t>приоритетам в оказании медицинской помощи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не соответствуют </a:t>
            </a:r>
            <a:r>
              <a:rPr lang="ru-RU" sz="2800" dirty="0" smtClean="0"/>
              <a:t>международным нормам.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Примеры далее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321"/>
            <a:ext cx="9144000" cy="1140431"/>
          </a:xfrm>
        </p:spPr>
        <p:txBody>
          <a:bodyPr/>
          <a:lstStyle/>
          <a:p>
            <a:r>
              <a:rPr lang="ru-RU" sz="4000" dirty="0" smtClean="0"/>
              <a:t>Трудозатраты врачей в стационарных и амбулаторных условиях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845" y="1140431"/>
            <a:ext cx="8229600" cy="55580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Например</a:t>
            </a:r>
            <a:r>
              <a:rPr lang="ru-RU" sz="2800" dirty="0"/>
              <a:t>,</a:t>
            </a:r>
            <a:r>
              <a:rPr lang="ru-RU" sz="2800" dirty="0" smtClean="0"/>
              <a:t> по профилю медпомощи оториноларингологии, число коек на </a:t>
            </a:r>
            <a:r>
              <a:rPr lang="ru-RU" sz="2800" dirty="0" smtClean="0">
                <a:solidFill>
                  <a:srgbClr val="FF0000"/>
                </a:solidFill>
              </a:rPr>
              <a:t>1 </a:t>
            </a:r>
            <a:r>
              <a:rPr lang="ru-RU" sz="2800" dirty="0" smtClean="0"/>
              <a:t>врачебную должность</a:t>
            </a:r>
            <a:endParaRPr lang="ru-RU" sz="2800" dirty="0"/>
          </a:p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Увеличение</a:t>
            </a:r>
            <a:r>
              <a:rPr lang="ru-RU" sz="2800" dirty="0" smtClean="0"/>
              <a:t> нормы трудозатрат врачей приведут к </a:t>
            </a:r>
            <a:r>
              <a:rPr lang="ru-RU" sz="2800" dirty="0" smtClean="0">
                <a:solidFill>
                  <a:srgbClr val="FF0000"/>
                </a:solidFill>
              </a:rPr>
              <a:t>удлинению</a:t>
            </a:r>
            <a:r>
              <a:rPr lang="ru-RU" sz="2800" dirty="0" smtClean="0"/>
              <a:t> сроков ожидания этих врачей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8167" y="2492896"/>
            <a:ext cx="2500829" cy="16766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Обязательные порядки</a:t>
            </a:r>
          </a:p>
          <a:p>
            <a:pPr algn="ctr"/>
            <a:r>
              <a:rPr lang="ru-RU" dirty="0">
                <a:solidFill>
                  <a:prstClr val="white"/>
                </a:solidFill>
              </a:rPr>
              <a:t>о</a:t>
            </a:r>
            <a:r>
              <a:rPr lang="ru-RU" dirty="0" smtClean="0">
                <a:solidFill>
                  <a:prstClr val="white"/>
                </a:solidFill>
              </a:rPr>
              <a:t>казания мед. помощи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prstClr val="white"/>
                </a:solidFill>
              </a:rPr>
              <a:t>коек</a:t>
            </a:r>
            <a:endParaRPr lang="ru-RU" sz="2000" dirty="0" smtClean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5052" y="2492896"/>
            <a:ext cx="2897437" cy="16766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Программа государственных гарантий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2800" b="1" dirty="0" smtClean="0">
                <a:solidFill>
                  <a:prstClr val="white"/>
                </a:solidFill>
              </a:rPr>
              <a:t> коек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488" y="5262539"/>
            <a:ext cx="2128094" cy="14359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Приказа Минздрава 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№ 290н </a:t>
            </a:r>
            <a:r>
              <a:rPr lang="ru-RU" dirty="0">
                <a:solidFill>
                  <a:prstClr val="white"/>
                </a:solidFill>
              </a:rPr>
              <a:t>от </a:t>
            </a:r>
            <a:r>
              <a:rPr lang="ru-RU" dirty="0" smtClean="0">
                <a:solidFill>
                  <a:prstClr val="white"/>
                </a:solidFill>
              </a:rPr>
              <a:t>02.06.2015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мин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9014" y="5262539"/>
            <a:ext cx="2181340" cy="14359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Реальная численность врачей участковой службы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сокращается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6390" y="5262539"/>
            <a:ext cx="2757610" cy="14359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</a:t>
            </a:r>
            <a:r>
              <a:rPr lang="ru-RU" dirty="0" smtClean="0">
                <a:solidFill>
                  <a:prstClr val="white"/>
                </a:solidFill>
              </a:rPr>
              <a:t> сроки ожидания врачей участковой службы в ПГГ должны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удлиняться</a:t>
            </a:r>
          </a:p>
        </p:txBody>
      </p:sp>
      <p:sp>
        <p:nvSpPr>
          <p:cNvPr id="5" name="Не равно 4"/>
          <p:cNvSpPr/>
          <p:nvPr/>
        </p:nvSpPr>
        <p:spPr>
          <a:xfrm>
            <a:off x="3865543" y="3161149"/>
            <a:ext cx="941943" cy="552728"/>
          </a:xfrm>
          <a:prstGeom prst="mathNot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992" y="5813319"/>
            <a:ext cx="624555" cy="544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740" y="5732354"/>
            <a:ext cx="569015" cy="4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/>
              <a:t>Некоторые решения были </a:t>
            </a:r>
            <a:r>
              <a:rPr lang="ru-RU" altLang="ru-RU" sz="4000" dirty="0" smtClean="0">
                <a:solidFill>
                  <a:srgbClr val="FF0000"/>
                </a:solidFill>
              </a:rPr>
              <a:t>неверными</a:t>
            </a:r>
            <a:r>
              <a:rPr lang="ru-RU" altLang="ru-RU" sz="4000" dirty="0" smtClean="0"/>
              <a:t> – принятие «Дорожных карт»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2000" b="0" dirty="0" smtClean="0"/>
              <a:t>Утверждены Распоряжением </a:t>
            </a:r>
            <a:r>
              <a:rPr lang="ru-RU" altLang="ru-RU" sz="2000" b="0" dirty="0"/>
              <a:t>Правительства РФ от 28.12.2012 № </a:t>
            </a:r>
            <a:r>
              <a:rPr lang="ru-RU" altLang="ru-RU" sz="2000" b="0" dirty="0" smtClean="0"/>
              <a:t>2599-р «Изменения в отраслях социальной сферы, направленные на повышение эффективности здравоохранения»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Предусматривают </a:t>
            </a:r>
            <a:r>
              <a:rPr lang="ru-RU" sz="2400" b="0" dirty="0" smtClean="0"/>
              <a:t>(совместно с письмами Минздрава)</a:t>
            </a:r>
            <a:r>
              <a:rPr lang="ru-RU" sz="2800" b="0" dirty="0" smtClean="0"/>
              <a:t>:</a:t>
            </a:r>
          </a:p>
          <a:p>
            <a:pPr marL="0" indent="0" algn="ctr">
              <a:buNone/>
            </a:pPr>
            <a:endParaRPr lang="ru-RU" sz="2800" b="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b="0" dirty="0" smtClean="0"/>
              <a:t>Сокращение </a:t>
            </a:r>
            <a:r>
              <a:rPr lang="ru-RU" sz="2800" dirty="0" smtClean="0">
                <a:solidFill>
                  <a:srgbClr val="FF0000"/>
                </a:solidFill>
              </a:rPr>
              <a:t>объемов</a:t>
            </a:r>
            <a:r>
              <a:rPr lang="ru-RU" sz="2800" b="0" dirty="0" smtClean="0"/>
              <a:t> стационарной медицинской помощи и числа </a:t>
            </a:r>
            <a:r>
              <a:rPr lang="ru-RU" sz="2800" dirty="0" smtClean="0">
                <a:solidFill>
                  <a:srgbClr val="FF0000"/>
                </a:solidFill>
              </a:rPr>
              <a:t>коек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b="0" dirty="0" smtClean="0"/>
              <a:t>Наращивание </a:t>
            </a:r>
            <a:r>
              <a:rPr lang="ru-RU" sz="2800" dirty="0" smtClean="0">
                <a:solidFill>
                  <a:srgbClr val="FF0000"/>
                </a:solidFill>
              </a:rPr>
              <a:t>платных </a:t>
            </a:r>
            <a:r>
              <a:rPr lang="ru-RU" sz="2800" b="0" dirty="0" smtClean="0"/>
              <a:t>медицинских услуг</a:t>
            </a:r>
          </a:p>
          <a:p>
            <a:pPr marL="0" indent="0">
              <a:buNone/>
            </a:pPr>
            <a:endParaRPr lang="ru-RU" sz="3600" dirty="0"/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8"/>
          <p:cNvGrpSpPr>
            <a:grpSpLocks noChangeAspect="1"/>
          </p:cNvGrpSpPr>
          <p:nvPr/>
        </p:nvGrpSpPr>
        <p:grpSpPr bwMode="auto">
          <a:xfrm>
            <a:off x="2299776" y="1946988"/>
            <a:ext cx="4883767" cy="4689769"/>
            <a:chOff x="1456" y="2589"/>
            <a:chExt cx="1507" cy="1511"/>
          </a:xfrm>
        </p:grpSpPr>
        <p:sp>
          <p:nvSpPr>
            <p:cNvPr id="15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468" y="2589"/>
              <a:ext cx="1460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55" name="Oval 19"/>
            <p:cNvSpPr>
              <a:spLocks noChangeArrowheads="1"/>
            </p:cNvSpPr>
            <p:nvPr/>
          </p:nvSpPr>
          <p:spPr bwMode="auto">
            <a:xfrm>
              <a:off x="1456" y="2645"/>
              <a:ext cx="1507" cy="145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1754" y="3121"/>
              <a:ext cx="883" cy="616"/>
            </a:xfrm>
            <a:custGeom>
              <a:avLst/>
              <a:gdLst>
                <a:gd name="T0" fmla="*/ 183 w 374"/>
                <a:gd name="T1" fmla="*/ 84 h 261"/>
                <a:gd name="T2" fmla="*/ 190 w 374"/>
                <a:gd name="T3" fmla="*/ 0 h 261"/>
                <a:gd name="T4" fmla="*/ 374 w 374"/>
                <a:gd name="T5" fmla="*/ 102 h 261"/>
                <a:gd name="T6" fmla="*/ 368 w 374"/>
                <a:gd name="T7" fmla="*/ 261 h 261"/>
                <a:gd name="T8" fmla="*/ 297 w 374"/>
                <a:gd name="T9" fmla="*/ 211 h 261"/>
                <a:gd name="T10" fmla="*/ 259 w 374"/>
                <a:gd name="T11" fmla="*/ 207 h 261"/>
                <a:gd name="T12" fmla="*/ 6 w 374"/>
                <a:gd name="T13" fmla="*/ 261 h 261"/>
                <a:gd name="T14" fmla="*/ 259 w 374"/>
                <a:gd name="T15" fmla="*/ 153 h 261"/>
                <a:gd name="T16" fmla="*/ 292 w 374"/>
                <a:gd name="T17" fmla="*/ 172 h 261"/>
                <a:gd name="T18" fmla="*/ 289 w 374"/>
                <a:gd name="T19" fmla="*/ 132 h 261"/>
                <a:gd name="T20" fmla="*/ 259 w 374"/>
                <a:gd name="T21" fmla="*/ 153 h 261"/>
                <a:gd name="T22" fmla="*/ 244 w 374"/>
                <a:gd name="T23" fmla="*/ 139 h 261"/>
                <a:gd name="T24" fmla="*/ 207 w 374"/>
                <a:gd name="T25" fmla="*/ 139 h 261"/>
                <a:gd name="T26" fmla="*/ 219 w 374"/>
                <a:gd name="T27" fmla="*/ 173 h 261"/>
                <a:gd name="T28" fmla="*/ 244 w 374"/>
                <a:gd name="T29" fmla="*/ 152 h 261"/>
                <a:gd name="T30" fmla="*/ 259 w 374"/>
                <a:gd name="T31" fmla="*/ 64 h 261"/>
                <a:gd name="T32" fmla="*/ 297 w 374"/>
                <a:gd name="T33" fmla="*/ 64 h 261"/>
                <a:gd name="T34" fmla="*/ 264 w 374"/>
                <a:gd name="T35" fmla="*/ 30 h 261"/>
                <a:gd name="T36" fmla="*/ 312 w 374"/>
                <a:gd name="T37" fmla="*/ 152 h 261"/>
                <a:gd name="T38" fmla="*/ 345 w 374"/>
                <a:gd name="T39" fmla="*/ 172 h 261"/>
                <a:gd name="T40" fmla="*/ 345 w 374"/>
                <a:gd name="T41" fmla="*/ 132 h 261"/>
                <a:gd name="T42" fmla="*/ 312 w 374"/>
                <a:gd name="T43" fmla="*/ 152 h 261"/>
                <a:gd name="T44" fmla="*/ 297 w 374"/>
                <a:gd name="T45" fmla="*/ 116 h 261"/>
                <a:gd name="T46" fmla="*/ 264 w 374"/>
                <a:gd name="T47" fmla="*/ 81 h 261"/>
                <a:gd name="T48" fmla="*/ 264 w 374"/>
                <a:gd name="T49" fmla="*/ 120 h 261"/>
                <a:gd name="T50" fmla="*/ 210 w 374"/>
                <a:gd name="T51" fmla="*/ 30 h 261"/>
                <a:gd name="T52" fmla="*/ 211 w 374"/>
                <a:gd name="T53" fmla="*/ 69 h 261"/>
                <a:gd name="T54" fmla="*/ 244 w 374"/>
                <a:gd name="T55" fmla="*/ 30 h 261"/>
                <a:gd name="T56" fmla="*/ 240 w 374"/>
                <a:gd name="T57" fmla="*/ 81 h 261"/>
                <a:gd name="T58" fmla="*/ 207 w 374"/>
                <a:gd name="T59" fmla="*/ 117 h 261"/>
                <a:gd name="T60" fmla="*/ 312 w 374"/>
                <a:gd name="T61" fmla="*/ 30 h 261"/>
                <a:gd name="T62" fmla="*/ 344 w 374"/>
                <a:gd name="T63" fmla="*/ 69 h 261"/>
                <a:gd name="T64" fmla="*/ 346 w 374"/>
                <a:gd name="T65" fmla="*/ 30 h 261"/>
                <a:gd name="T66" fmla="*/ 347 w 374"/>
                <a:gd name="T67" fmla="*/ 120 h 261"/>
                <a:gd name="T68" fmla="*/ 312 w 374"/>
                <a:gd name="T69" fmla="*/ 82 h 261"/>
                <a:gd name="T70" fmla="*/ 140 w 374"/>
                <a:gd name="T71" fmla="*/ 209 h 261"/>
                <a:gd name="T72" fmla="*/ 125 w 374"/>
                <a:gd name="T73" fmla="*/ 225 h 261"/>
                <a:gd name="T74" fmla="*/ 141 w 374"/>
                <a:gd name="T75" fmla="*/ 182 h 261"/>
                <a:gd name="T76" fmla="*/ 117 w 374"/>
                <a:gd name="T77" fmla="*/ 158 h 261"/>
                <a:gd name="T78" fmla="*/ 124 w 374"/>
                <a:gd name="T79" fmla="*/ 188 h 261"/>
                <a:gd name="T80" fmla="*/ 177 w 374"/>
                <a:gd name="T81" fmla="*/ 209 h 261"/>
                <a:gd name="T82" fmla="*/ 110 w 374"/>
                <a:gd name="T83" fmla="*/ 152 h 261"/>
                <a:gd name="T84" fmla="*/ 140 w 374"/>
                <a:gd name="T85" fmla="*/ 128 h 261"/>
                <a:gd name="T86" fmla="*/ 110 w 374"/>
                <a:gd name="T87" fmla="*/ 152 h 261"/>
                <a:gd name="T88" fmla="*/ 177 w 374"/>
                <a:gd name="T89" fmla="*/ 184 h 261"/>
                <a:gd name="T90" fmla="*/ 150 w 374"/>
                <a:gd name="T91" fmla="*/ 159 h 261"/>
                <a:gd name="T92" fmla="*/ 56 w 374"/>
                <a:gd name="T93" fmla="*/ 225 h 261"/>
                <a:gd name="T94" fmla="*/ 32 w 374"/>
                <a:gd name="T95" fmla="*/ 194 h 261"/>
                <a:gd name="T96" fmla="*/ 32 w 374"/>
                <a:gd name="T97" fmla="*/ 225 h 261"/>
                <a:gd name="T98" fmla="*/ 173 w 374"/>
                <a:gd name="T99" fmla="*/ 152 h 261"/>
                <a:gd name="T100" fmla="*/ 173 w 374"/>
                <a:gd name="T101" fmla="*/ 124 h 261"/>
                <a:gd name="T102" fmla="*/ 93 w 374"/>
                <a:gd name="T103" fmla="*/ 210 h 261"/>
                <a:gd name="T104" fmla="*/ 68 w 374"/>
                <a:gd name="T105" fmla="*/ 195 h 261"/>
                <a:gd name="T106" fmla="*/ 78 w 374"/>
                <a:gd name="T107" fmla="*/ 225 h 261"/>
                <a:gd name="T108" fmla="*/ 93 w 374"/>
                <a:gd name="T109" fmla="*/ 161 h 261"/>
                <a:gd name="T110" fmla="*/ 64 w 374"/>
                <a:gd name="T111" fmla="*/ 163 h 261"/>
                <a:gd name="T112" fmla="*/ 93 w 374"/>
                <a:gd name="T113" fmla="*/ 188 h 261"/>
                <a:gd name="T114" fmla="*/ 51 w 374"/>
                <a:gd name="T115" fmla="*/ 158 h 261"/>
                <a:gd name="T116" fmla="*/ 28 w 374"/>
                <a:gd name="T117" fmla="*/ 188 h 261"/>
                <a:gd name="T118" fmla="*/ 56 w 374"/>
                <a:gd name="T119" fmla="*/ 124 h 261"/>
                <a:gd name="T120" fmla="*/ 56 w 374"/>
                <a:gd name="T121" fmla="*/ 151 h 261"/>
                <a:gd name="T122" fmla="*/ 68 w 374"/>
                <a:gd name="T123" fmla="*/ 123 h 261"/>
                <a:gd name="T124" fmla="*/ 92 w 374"/>
                <a:gd name="T125" fmla="*/ 15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4" h="261">
                  <a:moveTo>
                    <a:pt x="0" y="261"/>
                  </a:moveTo>
                  <a:cubicBezTo>
                    <a:pt x="0" y="201"/>
                    <a:pt x="0" y="143"/>
                    <a:pt x="0" y="84"/>
                  </a:cubicBezTo>
                  <a:cubicBezTo>
                    <a:pt x="61" y="84"/>
                    <a:pt x="121" y="84"/>
                    <a:pt x="183" y="84"/>
                  </a:cubicBezTo>
                  <a:cubicBezTo>
                    <a:pt x="183" y="81"/>
                    <a:pt x="183" y="79"/>
                    <a:pt x="183" y="77"/>
                  </a:cubicBezTo>
                  <a:cubicBezTo>
                    <a:pt x="183" y="53"/>
                    <a:pt x="183" y="30"/>
                    <a:pt x="183" y="7"/>
                  </a:cubicBezTo>
                  <a:cubicBezTo>
                    <a:pt x="183" y="1"/>
                    <a:pt x="184" y="0"/>
                    <a:pt x="190" y="0"/>
                  </a:cubicBezTo>
                  <a:cubicBezTo>
                    <a:pt x="249" y="0"/>
                    <a:pt x="309" y="0"/>
                    <a:pt x="368" y="0"/>
                  </a:cubicBezTo>
                  <a:cubicBezTo>
                    <a:pt x="373" y="0"/>
                    <a:pt x="374" y="2"/>
                    <a:pt x="374" y="7"/>
                  </a:cubicBezTo>
                  <a:cubicBezTo>
                    <a:pt x="374" y="38"/>
                    <a:pt x="374" y="70"/>
                    <a:pt x="374" y="102"/>
                  </a:cubicBezTo>
                  <a:cubicBezTo>
                    <a:pt x="374" y="152"/>
                    <a:pt x="374" y="202"/>
                    <a:pt x="374" y="252"/>
                  </a:cubicBezTo>
                  <a:cubicBezTo>
                    <a:pt x="374" y="255"/>
                    <a:pt x="374" y="257"/>
                    <a:pt x="374" y="261"/>
                  </a:cubicBezTo>
                  <a:cubicBezTo>
                    <a:pt x="372" y="261"/>
                    <a:pt x="370" y="261"/>
                    <a:pt x="368" y="261"/>
                  </a:cubicBezTo>
                  <a:cubicBezTo>
                    <a:pt x="346" y="261"/>
                    <a:pt x="325" y="261"/>
                    <a:pt x="303" y="261"/>
                  </a:cubicBezTo>
                  <a:cubicBezTo>
                    <a:pt x="298" y="261"/>
                    <a:pt x="297" y="260"/>
                    <a:pt x="297" y="255"/>
                  </a:cubicBezTo>
                  <a:cubicBezTo>
                    <a:pt x="297" y="240"/>
                    <a:pt x="297" y="226"/>
                    <a:pt x="297" y="211"/>
                  </a:cubicBezTo>
                  <a:cubicBezTo>
                    <a:pt x="297" y="202"/>
                    <a:pt x="297" y="202"/>
                    <a:pt x="289" y="202"/>
                  </a:cubicBezTo>
                  <a:cubicBezTo>
                    <a:pt x="281" y="202"/>
                    <a:pt x="273" y="202"/>
                    <a:pt x="265" y="202"/>
                  </a:cubicBezTo>
                  <a:cubicBezTo>
                    <a:pt x="260" y="201"/>
                    <a:pt x="259" y="203"/>
                    <a:pt x="259" y="207"/>
                  </a:cubicBezTo>
                  <a:cubicBezTo>
                    <a:pt x="259" y="223"/>
                    <a:pt x="259" y="239"/>
                    <a:pt x="259" y="255"/>
                  </a:cubicBezTo>
                  <a:cubicBezTo>
                    <a:pt x="259" y="259"/>
                    <a:pt x="258" y="261"/>
                    <a:pt x="253" y="261"/>
                  </a:cubicBezTo>
                  <a:cubicBezTo>
                    <a:pt x="171" y="261"/>
                    <a:pt x="88" y="261"/>
                    <a:pt x="6" y="261"/>
                  </a:cubicBezTo>
                  <a:cubicBezTo>
                    <a:pt x="4" y="261"/>
                    <a:pt x="2" y="261"/>
                    <a:pt x="0" y="261"/>
                  </a:cubicBezTo>
                  <a:close/>
                  <a:moveTo>
                    <a:pt x="259" y="153"/>
                  </a:moveTo>
                  <a:cubicBezTo>
                    <a:pt x="259" y="153"/>
                    <a:pt x="259" y="153"/>
                    <a:pt x="259" y="153"/>
                  </a:cubicBezTo>
                  <a:cubicBezTo>
                    <a:pt x="259" y="158"/>
                    <a:pt x="259" y="163"/>
                    <a:pt x="259" y="168"/>
                  </a:cubicBezTo>
                  <a:cubicBezTo>
                    <a:pt x="260" y="170"/>
                    <a:pt x="262" y="173"/>
                    <a:pt x="264" y="173"/>
                  </a:cubicBezTo>
                  <a:cubicBezTo>
                    <a:pt x="273" y="173"/>
                    <a:pt x="282" y="173"/>
                    <a:pt x="292" y="172"/>
                  </a:cubicBezTo>
                  <a:cubicBezTo>
                    <a:pt x="294" y="172"/>
                    <a:pt x="297" y="169"/>
                    <a:pt x="297" y="167"/>
                  </a:cubicBezTo>
                  <a:cubicBezTo>
                    <a:pt x="298" y="158"/>
                    <a:pt x="297" y="148"/>
                    <a:pt x="297" y="139"/>
                  </a:cubicBezTo>
                  <a:cubicBezTo>
                    <a:pt x="297" y="135"/>
                    <a:pt x="295" y="132"/>
                    <a:pt x="289" y="132"/>
                  </a:cubicBezTo>
                  <a:cubicBezTo>
                    <a:pt x="282" y="133"/>
                    <a:pt x="274" y="132"/>
                    <a:pt x="266" y="132"/>
                  </a:cubicBezTo>
                  <a:cubicBezTo>
                    <a:pt x="261" y="132"/>
                    <a:pt x="259" y="134"/>
                    <a:pt x="259" y="139"/>
                  </a:cubicBezTo>
                  <a:cubicBezTo>
                    <a:pt x="259" y="144"/>
                    <a:pt x="259" y="148"/>
                    <a:pt x="259" y="153"/>
                  </a:cubicBezTo>
                  <a:close/>
                  <a:moveTo>
                    <a:pt x="244" y="152"/>
                  </a:moveTo>
                  <a:cubicBezTo>
                    <a:pt x="244" y="152"/>
                    <a:pt x="244" y="152"/>
                    <a:pt x="244" y="152"/>
                  </a:cubicBezTo>
                  <a:cubicBezTo>
                    <a:pt x="244" y="148"/>
                    <a:pt x="244" y="144"/>
                    <a:pt x="244" y="139"/>
                  </a:cubicBezTo>
                  <a:cubicBezTo>
                    <a:pt x="245" y="134"/>
                    <a:pt x="242" y="132"/>
                    <a:pt x="238" y="132"/>
                  </a:cubicBezTo>
                  <a:cubicBezTo>
                    <a:pt x="230" y="132"/>
                    <a:pt x="222" y="133"/>
                    <a:pt x="213" y="132"/>
                  </a:cubicBezTo>
                  <a:cubicBezTo>
                    <a:pt x="209" y="132"/>
                    <a:pt x="207" y="134"/>
                    <a:pt x="207" y="139"/>
                  </a:cubicBezTo>
                  <a:cubicBezTo>
                    <a:pt x="207" y="146"/>
                    <a:pt x="207" y="154"/>
                    <a:pt x="207" y="161"/>
                  </a:cubicBezTo>
                  <a:cubicBezTo>
                    <a:pt x="207" y="172"/>
                    <a:pt x="207" y="172"/>
                    <a:pt x="218" y="173"/>
                  </a:cubicBezTo>
                  <a:cubicBezTo>
                    <a:pt x="218" y="173"/>
                    <a:pt x="219" y="173"/>
                    <a:pt x="219" y="173"/>
                  </a:cubicBezTo>
                  <a:cubicBezTo>
                    <a:pt x="226" y="173"/>
                    <a:pt x="233" y="173"/>
                    <a:pt x="241" y="172"/>
                  </a:cubicBezTo>
                  <a:cubicBezTo>
                    <a:pt x="242" y="172"/>
                    <a:pt x="244" y="169"/>
                    <a:pt x="244" y="168"/>
                  </a:cubicBezTo>
                  <a:cubicBezTo>
                    <a:pt x="245" y="163"/>
                    <a:pt x="244" y="157"/>
                    <a:pt x="244" y="152"/>
                  </a:cubicBezTo>
                  <a:close/>
                  <a:moveTo>
                    <a:pt x="259" y="48"/>
                  </a:moveTo>
                  <a:cubicBezTo>
                    <a:pt x="259" y="48"/>
                    <a:pt x="259" y="48"/>
                    <a:pt x="259" y="48"/>
                  </a:cubicBezTo>
                  <a:cubicBezTo>
                    <a:pt x="259" y="54"/>
                    <a:pt x="259" y="59"/>
                    <a:pt x="259" y="64"/>
                  </a:cubicBezTo>
                  <a:cubicBezTo>
                    <a:pt x="259" y="67"/>
                    <a:pt x="261" y="69"/>
                    <a:pt x="265" y="69"/>
                  </a:cubicBezTo>
                  <a:cubicBezTo>
                    <a:pt x="274" y="69"/>
                    <a:pt x="283" y="69"/>
                    <a:pt x="292" y="69"/>
                  </a:cubicBezTo>
                  <a:cubicBezTo>
                    <a:pt x="295" y="69"/>
                    <a:pt x="297" y="67"/>
                    <a:pt x="297" y="64"/>
                  </a:cubicBezTo>
                  <a:cubicBezTo>
                    <a:pt x="297" y="55"/>
                    <a:pt x="297" y="45"/>
                    <a:pt x="297" y="35"/>
                  </a:cubicBezTo>
                  <a:cubicBezTo>
                    <a:pt x="297" y="32"/>
                    <a:pt x="296" y="30"/>
                    <a:pt x="292" y="30"/>
                  </a:cubicBezTo>
                  <a:cubicBezTo>
                    <a:pt x="283" y="30"/>
                    <a:pt x="273" y="30"/>
                    <a:pt x="264" y="30"/>
                  </a:cubicBezTo>
                  <a:cubicBezTo>
                    <a:pt x="261" y="30"/>
                    <a:pt x="259" y="31"/>
                    <a:pt x="259" y="35"/>
                  </a:cubicBezTo>
                  <a:cubicBezTo>
                    <a:pt x="259" y="39"/>
                    <a:pt x="259" y="44"/>
                    <a:pt x="259" y="48"/>
                  </a:cubicBezTo>
                  <a:close/>
                  <a:moveTo>
                    <a:pt x="312" y="152"/>
                  </a:moveTo>
                  <a:cubicBezTo>
                    <a:pt x="312" y="157"/>
                    <a:pt x="312" y="163"/>
                    <a:pt x="312" y="168"/>
                  </a:cubicBezTo>
                  <a:cubicBezTo>
                    <a:pt x="312" y="171"/>
                    <a:pt x="314" y="173"/>
                    <a:pt x="317" y="173"/>
                  </a:cubicBezTo>
                  <a:cubicBezTo>
                    <a:pt x="326" y="173"/>
                    <a:pt x="335" y="173"/>
                    <a:pt x="345" y="172"/>
                  </a:cubicBezTo>
                  <a:cubicBezTo>
                    <a:pt x="346" y="172"/>
                    <a:pt x="349" y="170"/>
                    <a:pt x="349" y="168"/>
                  </a:cubicBezTo>
                  <a:cubicBezTo>
                    <a:pt x="349" y="158"/>
                    <a:pt x="349" y="147"/>
                    <a:pt x="349" y="137"/>
                  </a:cubicBezTo>
                  <a:cubicBezTo>
                    <a:pt x="349" y="134"/>
                    <a:pt x="348" y="132"/>
                    <a:pt x="345" y="132"/>
                  </a:cubicBezTo>
                  <a:cubicBezTo>
                    <a:pt x="335" y="133"/>
                    <a:pt x="326" y="132"/>
                    <a:pt x="317" y="132"/>
                  </a:cubicBezTo>
                  <a:cubicBezTo>
                    <a:pt x="313" y="132"/>
                    <a:pt x="312" y="134"/>
                    <a:pt x="312" y="138"/>
                  </a:cubicBezTo>
                  <a:cubicBezTo>
                    <a:pt x="312" y="142"/>
                    <a:pt x="312" y="147"/>
                    <a:pt x="312" y="152"/>
                  </a:cubicBezTo>
                  <a:close/>
                  <a:moveTo>
                    <a:pt x="278" y="120"/>
                  </a:moveTo>
                  <a:cubicBezTo>
                    <a:pt x="283" y="120"/>
                    <a:pt x="287" y="120"/>
                    <a:pt x="292" y="120"/>
                  </a:cubicBezTo>
                  <a:cubicBezTo>
                    <a:pt x="295" y="120"/>
                    <a:pt x="297" y="119"/>
                    <a:pt x="297" y="116"/>
                  </a:cubicBezTo>
                  <a:cubicBezTo>
                    <a:pt x="297" y="106"/>
                    <a:pt x="297" y="96"/>
                    <a:pt x="297" y="87"/>
                  </a:cubicBezTo>
                  <a:cubicBezTo>
                    <a:pt x="297" y="84"/>
                    <a:pt x="296" y="81"/>
                    <a:pt x="292" y="81"/>
                  </a:cubicBezTo>
                  <a:cubicBezTo>
                    <a:pt x="283" y="81"/>
                    <a:pt x="273" y="81"/>
                    <a:pt x="264" y="81"/>
                  </a:cubicBezTo>
                  <a:cubicBezTo>
                    <a:pt x="261" y="81"/>
                    <a:pt x="259" y="83"/>
                    <a:pt x="259" y="86"/>
                  </a:cubicBezTo>
                  <a:cubicBezTo>
                    <a:pt x="259" y="96"/>
                    <a:pt x="259" y="106"/>
                    <a:pt x="259" y="116"/>
                  </a:cubicBezTo>
                  <a:cubicBezTo>
                    <a:pt x="259" y="119"/>
                    <a:pt x="261" y="120"/>
                    <a:pt x="264" y="120"/>
                  </a:cubicBezTo>
                  <a:cubicBezTo>
                    <a:pt x="269" y="120"/>
                    <a:pt x="274" y="120"/>
                    <a:pt x="278" y="120"/>
                  </a:cubicBezTo>
                  <a:close/>
                  <a:moveTo>
                    <a:pt x="244" y="30"/>
                  </a:moveTo>
                  <a:cubicBezTo>
                    <a:pt x="233" y="30"/>
                    <a:pt x="222" y="30"/>
                    <a:pt x="210" y="30"/>
                  </a:cubicBezTo>
                  <a:cubicBezTo>
                    <a:pt x="209" y="30"/>
                    <a:pt x="207" y="32"/>
                    <a:pt x="207" y="33"/>
                  </a:cubicBezTo>
                  <a:cubicBezTo>
                    <a:pt x="207" y="44"/>
                    <a:pt x="207" y="54"/>
                    <a:pt x="207" y="65"/>
                  </a:cubicBezTo>
                  <a:cubicBezTo>
                    <a:pt x="207" y="66"/>
                    <a:pt x="210" y="69"/>
                    <a:pt x="211" y="69"/>
                  </a:cubicBezTo>
                  <a:cubicBezTo>
                    <a:pt x="221" y="69"/>
                    <a:pt x="231" y="69"/>
                    <a:pt x="240" y="69"/>
                  </a:cubicBezTo>
                  <a:cubicBezTo>
                    <a:pt x="243" y="69"/>
                    <a:pt x="244" y="68"/>
                    <a:pt x="244" y="65"/>
                  </a:cubicBezTo>
                  <a:cubicBezTo>
                    <a:pt x="244" y="54"/>
                    <a:pt x="244" y="43"/>
                    <a:pt x="244" y="30"/>
                  </a:cubicBezTo>
                  <a:close/>
                  <a:moveTo>
                    <a:pt x="244" y="120"/>
                  </a:moveTo>
                  <a:cubicBezTo>
                    <a:pt x="244" y="108"/>
                    <a:pt x="244" y="97"/>
                    <a:pt x="244" y="85"/>
                  </a:cubicBezTo>
                  <a:cubicBezTo>
                    <a:pt x="245" y="82"/>
                    <a:pt x="242" y="81"/>
                    <a:pt x="240" y="81"/>
                  </a:cubicBezTo>
                  <a:cubicBezTo>
                    <a:pt x="230" y="81"/>
                    <a:pt x="221" y="81"/>
                    <a:pt x="211" y="81"/>
                  </a:cubicBezTo>
                  <a:cubicBezTo>
                    <a:pt x="210" y="81"/>
                    <a:pt x="208" y="84"/>
                    <a:pt x="208" y="85"/>
                  </a:cubicBezTo>
                  <a:cubicBezTo>
                    <a:pt x="207" y="96"/>
                    <a:pt x="207" y="106"/>
                    <a:pt x="207" y="117"/>
                  </a:cubicBezTo>
                  <a:cubicBezTo>
                    <a:pt x="207" y="118"/>
                    <a:pt x="209" y="120"/>
                    <a:pt x="210" y="120"/>
                  </a:cubicBezTo>
                  <a:cubicBezTo>
                    <a:pt x="221" y="121"/>
                    <a:pt x="233" y="120"/>
                    <a:pt x="244" y="120"/>
                  </a:cubicBezTo>
                  <a:close/>
                  <a:moveTo>
                    <a:pt x="312" y="30"/>
                  </a:moveTo>
                  <a:cubicBezTo>
                    <a:pt x="312" y="42"/>
                    <a:pt x="312" y="54"/>
                    <a:pt x="312" y="65"/>
                  </a:cubicBezTo>
                  <a:cubicBezTo>
                    <a:pt x="312" y="68"/>
                    <a:pt x="314" y="69"/>
                    <a:pt x="317" y="69"/>
                  </a:cubicBezTo>
                  <a:cubicBezTo>
                    <a:pt x="326" y="69"/>
                    <a:pt x="335" y="69"/>
                    <a:pt x="344" y="69"/>
                  </a:cubicBezTo>
                  <a:cubicBezTo>
                    <a:pt x="348" y="69"/>
                    <a:pt x="349" y="68"/>
                    <a:pt x="349" y="64"/>
                  </a:cubicBezTo>
                  <a:cubicBezTo>
                    <a:pt x="349" y="54"/>
                    <a:pt x="349" y="44"/>
                    <a:pt x="349" y="34"/>
                  </a:cubicBezTo>
                  <a:cubicBezTo>
                    <a:pt x="349" y="33"/>
                    <a:pt x="347" y="30"/>
                    <a:pt x="346" y="30"/>
                  </a:cubicBezTo>
                  <a:cubicBezTo>
                    <a:pt x="335" y="30"/>
                    <a:pt x="324" y="30"/>
                    <a:pt x="312" y="30"/>
                  </a:cubicBezTo>
                  <a:close/>
                  <a:moveTo>
                    <a:pt x="312" y="120"/>
                  </a:moveTo>
                  <a:cubicBezTo>
                    <a:pt x="324" y="120"/>
                    <a:pt x="335" y="120"/>
                    <a:pt x="347" y="120"/>
                  </a:cubicBezTo>
                  <a:cubicBezTo>
                    <a:pt x="348" y="120"/>
                    <a:pt x="349" y="118"/>
                    <a:pt x="349" y="118"/>
                  </a:cubicBezTo>
                  <a:cubicBezTo>
                    <a:pt x="349" y="106"/>
                    <a:pt x="349" y="94"/>
                    <a:pt x="349" y="82"/>
                  </a:cubicBezTo>
                  <a:cubicBezTo>
                    <a:pt x="336" y="82"/>
                    <a:pt x="325" y="82"/>
                    <a:pt x="312" y="82"/>
                  </a:cubicBezTo>
                  <a:cubicBezTo>
                    <a:pt x="312" y="95"/>
                    <a:pt x="312" y="107"/>
                    <a:pt x="312" y="120"/>
                  </a:cubicBezTo>
                  <a:close/>
                  <a:moveTo>
                    <a:pt x="125" y="225"/>
                  </a:moveTo>
                  <a:cubicBezTo>
                    <a:pt x="140" y="225"/>
                    <a:pt x="140" y="225"/>
                    <a:pt x="140" y="209"/>
                  </a:cubicBezTo>
                  <a:cubicBezTo>
                    <a:pt x="141" y="194"/>
                    <a:pt x="142" y="194"/>
                    <a:pt x="125" y="194"/>
                  </a:cubicBezTo>
                  <a:cubicBezTo>
                    <a:pt x="108" y="194"/>
                    <a:pt x="110" y="192"/>
                    <a:pt x="110" y="210"/>
                  </a:cubicBezTo>
                  <a:cubicBezTo>
                    <a:pt x="110" y="225"/>
                    <a:pt x="110" y="225"/>
                    <a:pt x="125" y="225"/>
                  </a:cubicBezTo>
                  <a:close/>
                  <a:moveTo>
                    <a:pt x="124" y="188"/>
                  </a:moveTo>
                  <a:cubicBezTo>
                    <a:pt x="128" y="188"/>
                    <a:pt x="131" y="188"/>
                    <a:pt x="135" y="188"/>
                  </a:cubicBezTo>
                  <a:cubicBezTo>
                    <a:pt x="139" y="188"/>
                    <a:pt x="141" y="187"/>
                    <a:pt x="141" y="182"/>
                  </a:cubicBezTo>
                  <a:cubicBezTo>
                    <a:pt x="140" y="177"/>
                    <a:pt x="140" y="171"/>
                    <a:pt x="141" y="165"/>
                  </a:cubicBezTo>
                  <a:cubicBezTo>
                    <a:pt x="141" y="160"/>
                    <a:pt x="138" y="158"/>
                    <a:pt x="133" y="158"/>
                  </a:cubicBezTo>
                  <a:cubicBezTo>
                    <a:pt x="128" y="157"/>
                    <a:pt x="122" y="157"/>
                    <a:pt x="117" y="158"/>
                  </a:cubicBezTo>
                  <a:cubicBezTo>
                    <a:pt x="112" y="158"/>
                    <a:pt x="109" y="160"/>
                    <a:pt x="109" y="165"/>
                  </a:cubicBezTo>
                  <a:cubicBezTo>
                    <a:pt x="110" y="168"/>
                    <a:pt x="110" y="170"/>
                    <a:pt x="110" y="173"/>
                  </a:cubicBezTo>
                  <a:cubicBezTo>
                    <a:pt x="110" y="188"/>
                    <a:pt x="110" y="188"/>
                    <a:pt x="124" y="188"/>
                  </a:cubicBezTo>
                  <a:close/>
                  <a:moveTo>
                    <a:pt x="146" y="210"/>
                  </a:moveTo>
                  <a:cubicBezTo>
                    <a:pt x="146" y="225"/>
                    <a:pt x="146" y="225"/>
                    <a:pt x="162" y="225"/>
                  </a:cubicBezTo>
                  <a:cubicBezTo>
                    <a:pt x="177" y="225"/>
                    <a:pt x="177" y="225"/>
                    <a:pt x="177" y="209"/>
                  </a:cubicBezTo>
                  <a:cubicBezTo>
                    <a:pt x="177" y="195"/>
                    <a:pt x="179" y="194"/>
                    <a:pt x="162" y="194"/>
                  </a:cubicBezTo>
                  <a:cubicBezTo>
                    <a:pt x="146" y="195"/>
                    <a:pt x="146" y="194"/>
                    <a:pt x="146" y="210"/>
                  </a:cubicBezTo>
                  <a:close/>
                  <a:moveTo>
                    <a:pt x="110" y="152"/>
                  </a:moveTo>
                  <a:cubicBezTo>
                    <a:pt x="119" y="152"/>
                    <a:pt x="129" y="152"/>
                    <a:pt x="138" y="151"/>
                  </a:cubicBezTo>
                  <a:cubicBezTo>
                    <a:pt x="139" y="151"/>
                    <a:pt x="140" y="149"/>
                    <a:pt x="140" y="148"/>
                  </a:cubicBezTo>
                  <a:cubicBezTo>
                    <a:pt x="141" y="142"/>
                    <a:pt x="141" y="135"/>
                    <a:pt x="140" y="128"/>
                  </a:cubicBezTo>
                  <a:cubicBezTo>
                    <a:pt x="140" y="126"/>
                    <a:pt x="138" y="124"/>
                    <a:pt x="136" y="124"/>
                  </a:cubicBezTo>
                  <a:cubicBezTo>
                    <a:pt x="128" y="123"/>
                    <a:pt x="119" y="123"/>
                    <a:pt x="110" y="123"/>
                  </a:cubicBezTo>
                  <a:cubicBezTo>
                    <a:pt x="110" y="133"/>
                    <a:pt x="110" y="142"/>
                    <a:pt x="110" y="152"/>
                  </a:cubicBezTo>
                  <a:close/>
                  <a:moveTo>
                    <a:pt x="146" y="188"/>
                  </a:moveTo>
                  <a:cubicBezTo>
                    <a:pt x="156" y="188"/>
                    <a:pt x="164" y="188"/>
                    <a:pt x="173" y="188"/>
                  </a:cubicBezTo>
                  <a:cubicBezTo>
                    <a:pt x="174" y="188"/>
                    <a:pt x="176" y="185"/>
                    <a:pt x="177" y="184"/>
                  </a:cubicBezTo>
                  <a:cubicBezTo>
                    <a:pt x="177" y="178"/>
                    <a:pt x="177" y="172"/>
                    <a:pt x="177" y="166"/>
                  </a:cubicBezTo>
                  <a:cubicBezTo>
                    <a:pt x="177" y="161"/>
                    <a:pt x="173" y="157"/>
                    <a:pt x="168" y="158"/>
                  </a:cubicBezTo>
                  <a:cubicBezTo>
                    <a:pt x="162" y="158"/>
                    <a:pt x="156" y="158"/>
                    <a:pt x="150" y="159"/>
                  </a:cubicBezTo>
                  <a:cubicBezTo>
                    <a:pt x="149" y="159"/>
                    <a:pt x="147" y="161"/>
                    <a:pt x="147" y="162"/>
                  </a:cubicBezTo>
                  <a:cubicBezTo>
                    <a:pt x="146" y="170"/>
                    <a:pt x="146" y="179"/>
                    <a:pt x="146" y="188"/>
                  </a:cubicBezTo>
                  <a:close/>
                  <a:moveTo>
                    <a:pt x="56" y="225"/>
                  </a:moveTo>
                  <a:cubicBezTo>
                    <a:pt x="56" y="216"/>
                    <a:pt x="57" y="207"/>
                    <a:pt x="56" y="197"/>
                  </a:cubicBezTo>
                  <a:cubicBezTo>
                    <a:pt x="56" y="196"/>
                    <a:pt x="54" y="195"/>
                    <a:pt x="52" y="194"/>
                  </a:cubicBezTo>
                  <a:cubicBezTo>
                    <a:pt x="46" y="194"/>
                    <a:pt x="39" y="194"/>
                    <a:pt x="32" y="194"/>
                  </a:cubicBezTo>
                  <a:cubicBezTo>
                    <a:pt x="31" y="195"/>
                    <a:pt x="28" y="197"/>
                    <a:pt x="28" y="199"/>
                  </a:cubicBezTo>
                  <a:cubicBezTo>
                    <a:pt x="27" y="206"/>
                    <a:pt x="28" y="214"/>
                    <a:pt x="28" y="222"/>
                  </a:cubicBezTo>
                  <a:cubicBezTo>
                    <a:pt x="28" y="225"/>
                    <a:pt x="29" y="226"/>
                    <a:pt x="32" y="225"/>
                  </a:cubicBezTo>
                  <a:cubicBezTo>
                    <a:pt x="40" y="225"/>
                    <a:pt x="47" y="225"/>
                    <a:pt x="56" y="225"/>
                  </a:cubicBezTo>
                  <a:close/>
                  <a:moveTo>
                    <a:pt x="147" y="152"/>
                  </a:moveTo>
                  <a:cubicBezTo>
                    <a:pt x="156" y="152"/>
                    <a:pt x="164" y="152"/>
                    <a:pt x="173" y="152"/>
                  </a:cubicBezTo>
                  <a:cubicBezTo>
                    <a:pt x="174" y="151"/>
                    <a:pt x="176" y="149"/>
                    <a:pt x="177" y="148"/>
                  </a:cubicBezTo>
                  <a:cubicBezTo>
                    <a:pt x="177" y="141"/>
                    <a:pt x="177" y="134"/>
                    <a:pt x="177" y="127"/>
                  </a:cubicBezTo>
                  <a:cubicBezTo>
                    <a:pt x="176" y="126"/>
                    <a:pt x="175" y="124"/>
                    <a:pt x="173" y="124"/>
                  </a:cubicBezTo>
                  <a:cubicBezTo>
                    <a:pt x="165" y="123"/>
                    <a:pt x="156" y="123"/>
                    <a:pt x="147" y="123"/>
                  </a:cubicBezTo>
                  <a:cubicBezTo>
                    <a:pt x="147" y="133"/>
                    <a:pt x="147" y="142"/>
                    <a:pt x="147" y="152"/>
                  </a:cubicBezTo>
                  <a:close/>
                  <a:moveTo>
                    <a:pt x="93" y="210"/>
                  </a:moveTo>
                  <a:cubicBezTo>
                    <a:pt x="93" y="206"/>
                    <a:pt x="93" y="202"/>
                    <a:pt x="93" y="199"/>
                  </a:cubicBezTo>
                  <a:cubicBezTo>
                    <a:pt x="92" y="197"/>
                    <a:pt x="90" y="195"/>
                    <a:pt x="89" y="195"/>
                  </a:cubicBezTo>
                  <a:cubicBezTo>
                    <a:pt x="82" y="194"/>
                    <a:pt x="75" y="194"/>
                    <a:pt x="68" y="195"/>
                  </a:cubicBezTo>
                  <a:cubicBezTo>
                    <a:pt x="67" y="195"/>
                    <a:pt x="64" y="198"/>
                    <a:pt x="64" y="199"/>
                  </a:cubicBezTo>
                  <a:cubicBezTo>
                    <a:pt x="63" y="203"/>
                    <a:pt x="64" y="207"/>
                    <a:pt x="64" y="211"/>
                  </a:cubicBezTo>
                  <a:cubicBezTo>
                    <a:pt x="64" y="225"/>
                    <a:pt x="64" y="225"/>
                    <a:pt x="78" y="225"/>
                  </a:cubicBezTo>
                  <a:cubicBezTo>
                    <a:pt x="93" y="225"/>
                    <a:pt x="93" y="225"/>
                    <a:pt x="93" y="210"/>
                  </a:cubicBezTo>
                  <a:close/>
                  <a:moveTo>
                    <a:pt x="93" y="188"/>
                  </a:moveTo>
                  <a:cubicBezTo>
                    <a:pt x="93" y="179"/>
                    <a:pt x="93" y="170"/>
                    <a:pt x="93" y="161"/>
                  </a:cubicBezTo>
                  <a:cubicBezTo>
                    <a:pt x="92" y="160"/>
                    <a:pt x="90" y="158"/>
                    <a:pt x="89" y="158"/>
                  </a:cubicBezTo>
                  <a:cubicBezTo>
                    <a:pt x="82" y="158"/>
                    <a:pt x="74" y="158"/>
                    <a:pt x="67" y="159"/>
                  </a:cubicBezTo>
                  <a:cubicBezTo>
                    <a:pt x="66" y="159"/>
                    <a:pt x="64" y="162"/>
                    <a:pt x="64" y="163"/>
                  </a:cubicBezTo>
                  <a:cubicBezTo>
                    <a:pt x="64" y="170"/>
                    <a:pt x="64" y="177"/>
                    <a:pt x="64" y="184"/>
                  </a:cubicBezTo>
                  <a:cubicBezTo>
                    <a:pt x="64" y="186"/>
                    <a:pt x="66" y="188"/>
                    <a:pt x="68" y="188"/>
                  </a:cubicBezTo>
                  <a:cubicBezTo>
                    <a:pt x="76" y="188"/>
                    <a:pt x="84" y="188"/>
                    <a:pt x="93" y="188"/>
                  </a:cubicBezTo>
                  <a:close/>
                  <a:moveTo>
                    <a:pt x="56" y="188"/>
                  </a:moveTo>
                  <a:cubicBezTo>
                    <a:pt x="56" y="179"/>
                    <a:pt x="57" y="170"/>
                    <a:pt x="56" y="162"/>
                  </a:cubicBezTo>
                  <a:cubicBezTo>
                    <a:pt x="56" y="160"/>
                    <a:pt x="53" y="158"/>
                    <a:pt x="51" y="158"/>
                  </a:cubicBezTo>
                  <a:cubicBezTo>
                    <a:pt x="46" y="158"/>
                    <a:pt x="40" y="158"/>
                    <a:pt x="34" y="158"/>
                  </a:cubicBezTo>
                  <a:cubicBezTo>
                    <a:pt x="32" y="159"/>
                    <a:pt x="28" y="160"/>
                    <a:pt x="28" y="161"/>
                  </a:cubicBezTo>
                  <a:cubicBezTo>
                    <a:pt x="28" y="170"/>
                    <a:pt x="28" y="179"/>
                    <a:pt x="28" y="188"/>
                  </a:cubicBezTo>
                  <a:cubicBezTo>
                    <a:pt x="38" y="188"/>
                    <a:pt x="46" y="188"/>
                    <a:pt x="56" y="188"/>
                  </a:cubicBezTo>
                  <a:close/>
                  <a:moveTo>
                    <a:pt x="56" y="151"/>
                  </a:moveTo>
                  <a:cubicBezTo>
                    <a:pt x="56" y="142"/>
                    <a:pt x="56" y="133"/>
                    <a:pt x="56" y="124"/>
                  </a:cubicBezTo>
                  <a:cubicBezTo>
                    <a:pt x="46" y="124"/>
                    <a:pt x="37" y="124"/>
                    <a:pt x="28" y="124"/>
                  </a:cubicBezTo>
                  <a:cubicBezTo>
                    <a:pt x="28" y="133"/>
                    <a:pt x="28" y="142"/>
                    <a:pt x="28" y="151"/>
                  </a:cubicBezTo>
                  <a:cubicBezTo>
                    <a:pt x="37" y="151"/>
                    <a:pt x="47" y="151"/>
                    <a:pt x="56" y="151"/>
                  </a:cubicBezTo>
                  <a:close/>
                  <a:moveTo>
                    <a:pt x="92" y="151"/>
                  </a:moveTo>
                  <a:cubicBezTo>
                    <a:pt x="92" y="142"/>
                    <a:pt x="92" y="133"/>
                    <a:pt x="92" y="123"/>
                  </a:cubicBezTo>
                  <a:cubicBezTo>
                    <a:pt x="84" y="123"/>
                    <a:pt x="76" y="123"/>
                    <a:pt x="68" y="123"/>
                  </a:cubicBezTo>
                  <a:cubicBezTo>
                    <a:pt x="67" y="123"/>
                    <a:pt x="64" y="125"/>
                    <a:pt x="64" y="126"/>
                  </a:cubicBezTo>
                  <a:cubicBezTo>
                    <a:pt x="64" y="134"/>
                    <a:pt x="64" y="143"/>
                    <a:pt x="64" y="151"/>
                  </a:cubicBezTo>
                  <a:cubicBezTo>
                    <a:pt x="74" y="151"/>
                    <a:pt x="83" y="151"/>
                    <a:pt x="92" y="151"/>
                  </a:cubicBezTo>
                  <a:close/>
                </a:path>
              </a:pathLst>
            </a:custGeom>
            <a:solidFill>
              <a:srgbClr val="FFFFFF">
                <a:alpha val="2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57" name="Freeform 21"/>
            <p:cNvSpPr>
              <a:spLocks/>
            </p:cNvSpPr>
            <p:nvPr/>
          </p:nvSpPr>
          <p:spPr bwMode="auto">
            <a:xfrm>
              <a:off x="1832" y="2915"/>
              <a:ext cx="134" cy="390"/>
            </a:xfrm>
            <a:custGeom>
              <a:avLst/>
              <a:gdLst>
                <a:gd name="T0" fmla="*/ 6 w 57"/>
                <a:gd name="T1" fmla="*/ 39 h 165"/>
                <a:gd name="T2" fmla="*/ 1 w 57"/>
                <a:gd name="T3" fmla="*/ 38 h 165"/>
                <a:gd name="T4" fmla="*/ 1 w 57"/>
                <a:gd name="T5" fmla="*/ 20 h 165"/>
                <a:gd name="T6" fmla="*/ 5 w 57"/>
                <a:gd name="T7" fmla="*/ 15 h 165"/>
                <a:gd name="T8" fmla="*/ 6 w 57"/>
                <a:gd name="T9" fmla="*/ 16 h 165"/>
                <a:gd name="T10" fmla="*/ 6 w 57"/>
                <a:gd name="T11" fmla="*/ 5 h 165"/>
                <a:gd name="T12" fmla="*/ 11 w 57"/>
                <a:gd name="T13" fmla="*/ 0 h 165"/>
                <a:gd name="T14" fmla="*/ 44 w 57"/>
                <a:gd name="T15" fmla="*/ 0 h 165"/>
                <a:gd name="T16" fmla="*/ 48 w 57"/>
                <a:gd name="T17" fmla="*/ 4 h 165"/>
                <a:gd name="T18" fmla="*/ 48 w 57"/>
                <a:gd name="T19" fmla="*/ 13 h 165"/>
                <a:gd name="T20" fmla="*/ 49 w 57"/>
                <a:gd name="T21" fmla="*/ 16 h 165"/>
                <a:gd name="T22" fmla="*/ 54 w 57"/>
                <a:gd name="T23" fmla="*/ 27 h 165"/>
                <a:gd name="T24" fmla="*/ 54 w 57"/>
                <a:gd name="T25" fmla="*/ 32 h 165"/>
                <a:gd name="T26" fmla="*/ 48 w 57"/>
                <a:gd name="T27" fmla="*/ 39 h 165"/>
                <a:gd name="T28" fmla="*/ 48 w 57"/>
                <a:gd name="T29" fmla="*/ 49 h 165"/>
                <a:gd name="T30" fmla="*/ 48 w 57"/>
                <a:gd name="T31" fmla="*/ 157 h 165"/>
                <a:gd name="T32" fmla="*/ 41 w 57"/>
                <a:gd name="T33" fmla="*/ 165 h 165"/>
                <a:gd name="T34" fmla="*/ 13 w 57"/>
                <a:gd name="T35" fmla="*/ 165 h 165"/>
                <a:gd name="T36" fmla="*/ 6 w 57"/>
                <a:gd name="T37" fmla="*/ 158 h 165"/>
                <a:gd name="T38" fmla="*/ 6 w 57"/>
                <a:gd name="T39" fmla="*/ 45 h 165"/>
                <a:gd name="T40" fmla="*/ 6 w 57"/>
                <a:gd name="T41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65">
                  <a:moveTo>
                    <a:pt x="6" y="39"/>
                  </a:moveTo>
                  <a:cubicBezTo>
                    <a:pt x="4" y="39"/>
                    <a:pt x="3" y="38"/>
                    <a:pt x="1" y="38"/>
                  </a:cubicBezTo>
                  <a:cubicBezTo>
                    <a:pt x="1" y="32"/>
                    <a:pt x="0" y="26"/>
                    <a:pt x="1" y="20"/>
                  </a:cubicBezTo>
                  <a:cubicBezTo>
                    <a:pt x="1" y="18"/>
                    <a:pt x="3" y="17"/>
                    <a:pt x="5" y="15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6" y="12"/>
                    <a:pt x="7" y="9"/>
                    <a:pt x="6" y="5"/>
                  </a:cubicBezTo>
                  <a:cubicBezTo>
                    <a:pt x="6" y="2"/>
                    <a:pt x="8" y="0"/>
                    <a:pt x="11" y="0"/>
                  </a:cubicBezTo>
                  <a:cubicBezTo>
                    <a:pt x="22" y="0"/>
                    <a:pt x="33" y="0"/>
                    <a:pt x="44" y="0"/>
                  </a:cubicBezTo>
                  <a:cubicBezTo>
                    <a:pt x="46" y="0"/>
                    <a:pt x="48" y="3"/>
                    <a:pt x="48" y="4"/>
                  </a:cubicBezTo>
                  <a:cubicBezTo>
                    <a:pt x="49" y="7"/>
                    <a:pt x="48" y="10"/>
                    <a:pt x="48" y="13"/>
                  </a:cubicBezTo>
                  <a:cubicBezTo>
                    <a:pt x="48" y="14"/>
                    <a:pt x="49" y="16"/>
                    <a:pt x="49" y="16"/>
                  </a:cubicBezTo>
                  <a:cubicBezTo>
                    <a:pt x="57" y="17"/>
                    <a:pt x="53" y="23"/>
                    <a:pt x="54" y="27"/>
                  </a:cubicBezTo>
                  <a:cubicBezTo>
                    <a:pt x="54" y="29"/>
                    <a:pt x="54" y="31"/>
                    <a:pt x="54" y="32"/>
                  </a:cubicBezTo>
                  <a:cubicBezTo>
                    <a:pt x="54" y="36"/>
                    <a:pt x="54" y="39"/>
                    <a:pt x="48" y="39"/>
                  </a:cubicBezTo>
                  <a:cubicBezTo>
                    <a:pt x="48" y="42"/>
                    <a:pt x="48" y="46"/>
                    <a:pt x="48" y="49"/>
                  </a:cubicBezTo>
                  <a:cubicBezTo>
                    <a:pt x="48" y="85"/>
                    <a:pt x="48" y="121"/>
                    <a:pt x="48" y="157"/>
                  </a:cubicBezTo>
                  <a:cubicBezTo>
                    <a:pt x="48" y="165"/>
                    <a:pt x="48" y="165"/>
                    <a:pt x="41" y="165"/>
                  </a:cubicBezTo>
                  <a:cubicBezTo>
                    <a:pt x="31" y="165"/>
                    <a:pt x="22" y="165"/>
                    <a:pt x="13" y="165"/>
                  </a:cubicBezTo>
                  <a:cubicBezTo>
                    <a:pt x="8" y="165"/>
                    <a:pt x="6" y="163"/>
                    <a:pt x="6" y="158"/>
                  </a:cubicBezTo>
                  <a:cubicBezTo>
                    <a:pt x="7" y="121"/>
                    <a:pt x="6" y="83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lose/>
                </a:path>
              </a:pathLst>
            </a:custGeom>
            <a:solidFill>
              <a:srgbClr val="FFFFFF">
                <a:alpha val="2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58" name="Freeform 22"/>
            <p:cNvSpPr>
              <a:spLocks/>
            </p:cNvSpPr>
            <p:nvPr/>
          </p:nvSpPr>
          <p:spPr bwMode="auto">
            <a:xfrm>
              <a:off x="2245" y="3052"/>
              <a:ext cx="336" cy="52"/>
            </a:xfrm>
            <a:custGeom>
              <a:avLst/>
              <a:gdLst>
                <a:gd name="T0" fmla="*/ 0 w 142"/>
                <a:gd name="T1" fmla="*/ 22 h 22"/>
                <a:gd name="T2" fmla="*/ 0 w 142"/>
                <a:gd name="T3" fmla="*/ 0 h 22"/>
                <a:gd name="T4" fmla="*/ 6 w 142"/>
                <a:gd name="T5" fmla="*/ 0 h 22"/>
                <a:gd name="T6" fmla="*/ 135 w 142"/>
                <a:gd name="T7" fmla="*/ 0 h 22"/>
                <a:gd name="T8" fmla="*/ 141 w 142"/>
                <a:gd name="T9" fmla="*/ 6 h 22"/>
                <a:gd name="T10" fmla="*/ 141 w 142"/>
                <a:gd name="T11" fmla="*/ 22 h 22"/>
                <a:gd name="T12" fmla="*/ 0 w 14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2">
                  <a:moveTo>
                    <a:pt x="0" y="22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9" y="0"/>
                    <a:pt x="92" y="0"/>
                    <a:pt x="135" y="0"/>
                  </a:cubicBezTo>
                  <a:cubicBezTo>
                    <a:pt x="140" y="0"/>
                    <a:pt x="142" y="1"/>
                    <a:pt x="141" y="6"/>
                  </a:cubicBezTo>
                  <a:cubicBezTo>
                    <a:pt x="141" y="12"/>
                    <a:pt x="141" y="17"/>
                    <a:pt x="141" y="22"/>
                  </a:cubicBezTo>
                  <a:cubicBezTo>
                    <a:pt x="94" y="22"/>
                    <a:pt x="47" y="22"/>
                    <a:pt x="0" y="22"/>
                  </a:cubicBezTo>
                  <a:close/>
                </a:path>
              </a:pathLst>
            </a:custGeom>
            <a:solidFill>
              <a:srgbClr val="FFFFFF">
                <a:alpha val="2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59" name="Freeform 23"/>
            <p:cNvSpPr>
              <a:spLocks/>
            </p:cNvSpPr>
            <p:nvPr/>
          </p:nvSpPr>
          <p:spPr bwMode="auto">
            <a:xfrm>
              <a:off x="1888" y="2783"/>
              <a:ext cx="166" cy="108"/>
            </a:xfrm>
            <a:custGeom>
              <a:avLst/>
              <a:gdLst>
                <a:gd name="T0" fmla="*/ 70 w 70"/>
                <a:gd name="T1" fmla="*/ 0 h 46"/>
                <a:gd name="T2" fmla="*/ 65 w 70"/>
                <a:gd name="T3" fmla="*/ 13 h 46"/>
                <a:gd name="T4" fmla="*/ 34 w 70"/>
                <a:gd name="T5" fmla="*/ 30 h 46"/>
                <a:gd name="T6" fmla="*/ 18 w 70"/>
                <a:gd name="T7" fmla="*/ 31 h 46"/>
                <a:gd name="T8" fmla="*/ 4 w 70"/>
                <a:gd name="T9" fmla="*/ 46 h 46"/>
                <a:gd name="T10" fmla="*/ 7 w 70"/>
                <a:gd name="T11" fmla="*/ 24 h 46"/>
                <a:gd name="T12" fmla="*/ 26 w 70"/>
                <a:gd name="T13" fmla="*/ 16 h 46"/>
                <a:gd name="T14" fmla="*/ 56 w 70"/>
                <a:gd name="T15" fmla="*/ 10 h 46"/>
                <a:gd name="T16" fmla="*/ 68 w 70"/>
                <a:gd name="T17" fmla="*/ 0 h 46"/>
                <a:gd name="T18" fmla="*/ 70 w 7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6">
                  <a:moveTo>
                    <a:pt x="70" y="0"/>
                  </a:moveTo>
                  <a:cubicBezTo>
                    <a:pt x="68" y="4"/>
                    <a:pt x="67" y="9"/>
                    <a:pt x="65" y="13"/>
                  </a:cubicBezTo>
                  <a:cubicBezTo>
                    <a:pt x="58" y="25"/>
                    <a:pt x="48" y="29"/>
                    <a:pt x="34" y="30"/>
                  </a:cubicBezTo>
                  <a:cubicBezTo>
                    <a:pt x="29" y="30"/>
                    <a:pt x="23" y="29"/>
                    <a:pt x="18" y="31"/>
                  </a:cubicBezTo>
                  <a:cubicBezTo>
                    <a:pt x="11" y="33"/>
                    <a:pt x="4" y="37"/>
                    <a:pt x="4" y="46"/>
                  </a:cubicBezTo>
                  <a:cubicBezTo>
                    <a:pt x="0" y="40"/>
                    <a:pt x="2" y="29"/>
                    <a:pt x="7" y="24"/>
                  </a:cubicBezTo>
                  <a:cubicBezTo>
                    <a:pt x="12" y="19"/>
                    <a:pt x="19" y="17"/>
                    <a:pt x="26" y="16"/>
                  </a:cubicBezTo>
                  <a:cubicBezTo>
                    <a:pt x="36" y="14"/>
                    <a:pt x="46" y="13"/>
                    <a:pt x="56" y="10"/>
                  </a:cubicBezTo>
                  <a:cubicBezTo>
                    <a:pt x="61" y="8"/>
                    <a:pt x="64" y="3"/>
                    <a:pt x="68" y="0"/>
                  </a:cubicBezTo>
                  <a:cubicBezTo>
                    <a:pt x="69" y="0"/>
                    <a:pt x="69" y="0"/>
                    <a:pt x="70" y="0"/>
                  </a:cubicBezTo>
                  <a:close/>
                </a:path>
              </a:pathLst>
            </a:custGeom>
            <a:solidFill>
              <a:srgbClr val="FFFFFF">
                <a:alpha val="2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60" name="Freeform 24"/>
            <p:cNvSpPr>
              <a:spLocks/>
            </p:cNvSpPr>
            <p:nvPr/>
          </p:nvSpPr>
          <p:spPr bwMode="auto">
            <a:xfrm>
              <a:off x="2037" y="3265"/>
              <a:ext cx="109" cy="40"/>
            </a:xfrm>
            <a:custGeom>
              <a:avLst/>
              <a:gdLst>
                <a:gd name="T0" fmla="*/ 24 w 46"/>
                <a:gd name="T1" fmla="*/ 17 h 17"/>
                <a:gd name="T2" fmla="*/ 5 w 46"/>
                <a:gd name="T3" fmla="*/ 17 h 17"/>
                <a:gd name="T4" fmla="*/ 0 w 46"/>
                <a:gd name="T5" fmla="*/ 13 h 17"/>
                <a:gd name="T6" fmla="*/ 0 w 46"/>
                <a:gd name="T7" fmla="*/ 11 h 17"/>
                <a:gd name="T8" fmla="*/ 10 w 46"/>
                <a:gd name="T9" fmla="*/ 1 h 17"/>
                <a:gd name="T10" fmla="*/ 40 w 46"/>
                <a:gd name="T11" fmla="*/ 1 h 17"/>
                <a:gd name="T12" fmla="*/ 46 w 46"/>
                <a:gd name="T13" fmla="*/ 7 h 17"/>
                <a:gd name="T14" fmla="*/ 46 w 46"/>
                <a:gd name="T15" fmla="*/ 8 h 17"/>
                <a:gd name="T16" fmla="*/ 37 w 46"/>
                <a:gd name="T17" fmla="*/ 17 h 17"/>
                <a:gd name="T18" fmla="*/ 24 w 46"/>
                <a:gd name="T19" fmla="*/ 17 h 17"/>
                <a:gd name="T20" fmla="*/ 24 w 46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7">
                  <a:moveTo>
                    <a:pt x="24" y="17"/>
                  </a:moveTo>
                  <a:cubicBezTo>
                    <a:pt x="17" y="17"/>
                    <a:pt x="11" y="17"/>
                    <a:pt x="5" y="17"/>
                  </a:cubicBezTo>
                  <a:cubicBezTo>
                    <a:pt x="2" y="17"/>
                    <a:pt x="1" y="15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"/>
                    <a:pt x="0" y="1"/>
                    <a:pt x="10" y="1"/>
                  </a:cubicBezTo>
                  <a:cubicBezTo>
                    <a:pt x="20" y="1"/>
                    <a:pt x="30" y="1"/>
                    <a:pt x="40" y="1"/>
                  </a:cubicBezTo>
                  <a:cubicBezTo>
                    <a:pt x="45" y="0"/>
                    <a:pt x="46" y="2"/>
                    <a:pt x="46" y="7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6" y="17"/>
                    <a:pt x="46" y="17"/>
                    <a:pt x="37" y="17"/>
                  </a:cubicBezTo>
                  <a:cubicBezTo>
                    <a:pt x="33" y="17"/>
                    <a:pt x="28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63" name="Group 6"/>
          <p:cNvGrpSpPr>
            <a:grpSpLocks noChangeAspect="1"/>
          </p:cNvGrpSpPr>
          <p:nvPr/>
        </p:nvGrpSpPr>
        <p:grpSpPr bwMode="auto">
          <a:xfrm>
            <a:off x="3742172" y="3614387"/>
            <a:ext cx="1203923" cy="1200440"/>
            <a:chOff x="2018" y="1344"/>
            <a:chExt cx="1382" cy="1378"/>
          </a:xfrm>
        </p:grpSpPr>
        <p:sp>
          <p:nvSpPr>
            <p:cNvPr id="6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18" y="1344"/>
              <a:ext cx="1382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2018" y="1344"/>
              <a:ext cx="1382" cy="1378"/>
            </a:xfrm>
            <a:custGeom>
              <a:avLst/>
              <a:gdLst>
                <a:gd name="T0" fmla="*/ 0 w 1382"/>
                <a:gd name="T1" fmla="*/ 654 h 1378"/>
                <a:gd name="T2" fmla="*/ 14 w 1382"/>
                <a:gd name="T3" fmla="*/ 550 h 1378"/>
                <a:gd name="T4" fmla="*/ 42 w 1382"/>
                <a:gd name="T5" fmla="*/ 452 h 1378"/>
                <a:gd name="T6" fmla="*/ 84 w 1382"/>
                <a:gd name="T7" fmla="*/ 360 h 1378"/>
                <a:gd name="T8" fmla="*/ 138 w 1382"/>
                <a:gd name="T9" fmla="*/ 276 h 1378"/>
                <a:gd name="T10" fmla="*/ 202 w 1382"/>
                <a:gd name="T11" fmla="*/ 202 h 1378"/>
                <a:gd name="T12" fmla="*/ 278 w 1382"/>
                <a:gd name="T13" fmla="*/ 136 h 1378"/>
                <a:gd name="T14" fmla="*/ 362 w 1382"/>
                <a:gd name="T15" fmla="*/ 82 h 1378"/>
                <a:gd name="T16" fmla="*/ 454 w 1382"/>
                <a:gd name="T17" fmla="*/ 42 h 1378"/>
                <a:gd name="T18" fmla="*/ 552 w 1382"/>
                <a:gd name="T19" fmla="*/ 14 h 1378"/>
                <a:gd name="T20" fmla="*/ 656 w 1382"/>
                <a:gd name="T21" fmla="*/ 0 h 1378"/>
                <a:gd name="T22" fmla="*/ 726 w 1382"/>
                <a:gd name="T23" fmla="*/ 0 h 1378"/>
                <a:gd name="T24" fmla="*/ 830 w 1382"/>
                <a:gd name="T25" fmla="*/ 14 h 1378"/>
                <a:gd name="T26" fmla="*/ 930 w 1382"/>
                <a:gd name="T27" fmla="*/ 42 h 1378"/>
                <a:gd name="T28" fmla="*/ 1020 w 1382"/>
                <a:gd name="T29" fmla="*/ 82 h 1378"/>
                <a:gd name="T30" fmla="*/ 1106 w 1382"/>
                <a:gd name="T31" fmla="*/ 136 h 1378"/>
                <a:gd name="T32" fmla="*/ 1180 w 1382"/>
                <a:gd name="T33" fmla="*/ 202 h 1378"/>
                <a:gd name="T34" fmla="*/ 1246 w 1382"/>
                <a:gd name="T35" fmla="*/ 276 h 1378"/>
                <a:gd name="T36" fmla="*/ 1300 w 1382"/>
                <a:gd name="T37" fmla="*/ 360 h 1378"/>
                <a:gd name="T38" fmla="*/ 1340 w 1382"/>
                <a:gd name="T39" fmla="*/ 452 h 1378"/>
                <a:gd name="T40" fmla="*/ 1368 w 1382"/>
                <a:gd name="T41" fmla="*/ 550 h 1378"/>
                <a:gd name="T42" fmla="*/ 1382 w 1382"/>
                <a:gd name="T43" fmla="*/ 654 h 1378"/>
                <a:gd name="T44" fmla="*/ 1382 w 1382"/>
                <a:gd name="T45" fmla="*/ 724 h 1378"/>
                <a:gd name="T46" fmla="*/ 1368 w 1382"/>
                <a:gd name="T47" fmla="*/ 828 h 1378"/>
                <a:gd name="T48" fmla="*/ 1340 w 1382"/>
                <a:gd name="T49" fmla="*/ 926 h 1378"/>
                <a:gd name="T50" fmla="*/ 1300 w 1382"/>
                <a:gd name="T51" fmla="*/ 1016 h 1378"/>
                <a:gd name="T52" fmla="*/ 1246 w 1382"/>
                <a:gd name="T53" fmla="*/ 1100 h 1378"/>
                <a:gd name="T54" fmla="*/ 1180 w 1382"/>
                <a:gd name="T55" fmla="*/ 1176 h 1378"/>
                <a:gd name="T56" fmla="*/ 1106 w 1382"/>
                <a:gd name="T57" fmla="*/ 1240 h 1378"/>
                <a:gd name="T58" fmla="*/ 1020 w 1382"/>
                <a:gd name="T59" fmla="*/ 1294 h 1378"/>
                <a:gd name="T60" fmla="*/ 930 w 1382"/>
                <a:gd name="T61" fmla="*/ 1336 h 1378"/>
                <a:gd name="T62" fmla="*/ 830 w 1382"/>
                <a:gd name="T63" fmla="*/ 1364 h 1378"/>
                <a:gd name="T64" fmla="*/ 726 w 1382"/>
                <a:gd name="T65" fmla="*/ 1376 h 1378"/>
                <a:gd name="T66" fmla="*/ 656 w 1382"/>
                <a:gd name="T67" fmla="*/ 1376 h 1378"/>
                <a:gd name="T68" fmla="*/ 552 w 1382"/>
                <a:gd name="T69" fmla="*/ 1364 h 1378"/>
                <a:gd name="T70" fmla="*/ 454 w 1382"/>
                <a:gd name="T71" fmla="*/ 1336 h 1378"/>
                <a:gd name="T72" fmla="*/ 362 w 1382"/>
                <a:gd name="T73" fmla="*/ 1294 h 1378"/>
                <a:gd name="T74" fmla="*/ 278 w 1382"/>
                <a:gd name="T75" fmla="*/ 1240 h 1378"/>
                <a:gd name="T76" fmla="*/ 202 w 1382"/>
                <a:gd name="T77" fmla="*/ 1176 h 1378"/>
                <a:gd name="T78" fmla="*/ 138 w 1382"/>
                <a:gd name="T79" fmla="*/ 1100 h 1378"/>
                <a:gd name="T80" fmla="*/ 84 w 1382"/>
                <a:gd name="T81" fmla="*/ 1016 h 1378"/>
                <a:gd name="T82" fmla="*/ 42 w 1382"/>
                <a:gd name="T83" fmla="*/ 926 h 1378"/>
                <a:gd name="T84" fmla="*/ 14 w 1382"/>
                <a:gd name="T85" fmla="*/ 828 h 1378"/>
                <a:gd name="T86" fmla="*/ 0 w 1382"/>
                <a:gd name="T87" fmla="*/ 72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2" h="1378">
                  <a:moveTo>
                    <a:pt x="0" y="688"/>
                  </a:moveTo>
                  <a:lnTo>
                    <a:pt x="0" y="688"/>
                  </a:lnTo>
                  <a:lnTo>
                    <a:pt x="0" y="654"/>
                  </a:lnTo>
                  <a:lnTo>
                    <a:pt x="4" y="618"/>
                  </a:lnTo>
                  <a:lnTo>
                    <a:pt x="8" y="584"/>
                  </a:lnTo>
                  <a:lnTo>
                    <a:pt x="14" y="550"/>
                  </a:lnTo>
                  <a:lnTo>
                    <a:pt x="22" y="516"/>
                  </a:lnTo>
                  <a:lnTo>
                    <a:pt x="30" y="484"/>
                  </a:lnTo>
                  <a:lnTo>
                    <a:pt x="42" y="452"/>
                  </a:lnTo>
                  <a:lnTo>
                    <a:pt x="54" y="420"/>
                  </a:lnTo>
                  <a:lnTo>
                    <a:pt x="68" y="390"/>
                  </a:lnTo>
                  <a:lnTo>
                    <a:pt x="84" y="360"/>
                  </a:lnTo>
                  <a:lnTo>
                    <a:pt x="100" y="332"/>
                  </a:lnTo>
                  <a:lnTo>
                    <a:pt x="118" y="304"/>
                  </a:lnTo>
                  <a:lnTo>
                    <a:pt x="138" y="276"/>
                  </a:lnTo>
                  <a:lnTo>
                    <a:pt x="158" y="250"/>
                  </a:lnTo>
                  <a:lnTo>
                    <a:pt x="180" y="226"/>
                  </a:lnTo>
                  <a:lnTo>
                    <a:pt x="202" y="202"/>
                  </a:lnTo>
                  <a:lnTo>
                    <a:pt x="226" y="178"/>
                  </a:lnTo>
                  <a:lnTo>
                    <a:pt x="252" y="158"/>
                  </a:lnTo>
                  <a:lnTo>
                    <a:pt x="278" y="136"/>
                  </a:lnTo>
                  <a:lnTo>
                    <a:pt x="304" y="118"/>
                  </a:lnTo>
                  <a:lnTo>
                    <a:pt x="332" y="100"/>
                  </a:lnTo>
                  <a:lnTo>
                    <a:pt x="362" y="82"/>
                  </a:lnTo>
                  <a:lnTo>
                    <a:pt x="392" y="68"/>
                  </a:lnTo>
                  <a:lnTo>
                    <a:pt x="422" y="54"/>
                  </a:lnTo>
                  <a:lnTo>
                    <a:pt x="454" y="42"/>
                  </a:lnTo>
                  <a:lnTo>
                    <a:pt x="486" y="30"/>
                  </a:lnTo>
                  <a:lnTo>
                    <a:pt x="518" y="22"/>
                  </a:lnTo>
                  <a:lnTo>
                    <a:pt x="552" y="14"/>
                  </a:lnTo>
                  <a:lnTo>
                    <a:pt x="586" y="8"/>
                  </a:lnTo>
                  <a:lnTo>
                    <a:pt x="620" y="4"/>
                  </a:lnTo>
                  <a:lnTo>
                    <a:pt x="656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26" y="0"/>
                  </a:lnTo>
                  <a:lnTo>
                    <a:pt x="762" y="4"/>
                  </a:lnTo>
                  <a:lnTo>
                    <a:pt x="796" y="8"/>
                  </a:lnTo>
                  <a:lnTo>
                    <a:pt x="830" y="14"/>
                  </a:lnTo>
                  <a:lnTo>
                    <a:pt x="864" y="22"/>
                  </a:lnTo>
                  <a:lnTo>
                    <a:pt x="896" y="30"/>
                  </a:lnTo>
                  <a:lnTo>
                    <a:pt x="930" y="42"/>
                  </a:lnTo>
                  <a:lnTo>
                    <a:pt x="960" y="54"/>
                  </a:lnTo>
                  <a:lnTo>
                    <a:pt x="992" y="68"/>
                  </a:lnTo>
                  <a:lnTo>
                    <a:pt x="1020" y="82"/>
                  </a:lnTo>
                  <a:lnTo>
                    <a:pt x="1050" y="100"/>
                  </a:lnTo>
                  <a:lnTo>
                    <a:pt x="1078" y="118"/>
                  </a:lnTo>
                  <a:lnTo>
                    <a:pt x="1106" y="136"/>
                  </a:lnTo>
                  <a:lnTo>
                    <a:pt x="1132" y="158"/>
                  </a:lnTo>
                  <a:lnTo>
                    <a:pt x="1156" y="178"/>
                  </a:lnTo>
                  <a:lnTo>
                    <a:pt x="1180" y="202"/>
                  </a:lnTo>
                  <a:lnTo>
                    <a:pt x="1204" y="226"/>
                  </a:lnTo>
                  <a:lnTo>
                    <a:pt x="1224" y="250"/>
                  </a:lnTo>
                  <a:lnTo>
                    <a:pt x="1246" y="276"/>
                  </a:lnTo>
                  <a:lnTo>
                    <a:pt x="1264" y="304"/>
                  </a:lnTo>
                  <a:lnTo>
                    <a:pt x="1282" y="332"/>
                  </a:lnTo>
                  <a:lnTo>
                    <a:pt x="1300" y="360"/>
                  </a:lnTo>
                  <a:lnTo>
                    <a:pt x="1314" y="390"/>
                  </a:lnTo>
                  <a:lnTo>
                    <a:pt x="1328" y="420"/>
                  </a:lnTo>
                  <a:lnTo>
                    <a:pt x="1340" y="452"/>
                  </a:lnTo>
                  <a:lnTo>
                    <a:pt x="1352" y="484"/>
                  </a:lnTo>
                  <a:lnTo>
                    <a:pt x="1362" y="516"/>
                  </a:lnTo>
                  <a:lnTo>
                    <a:pt x="1368" y="550"/>
                  </a:lnTo>
                  <a:lnTo>
                    <a:pt x="1374" y="584"/>
                  </a:lnTo>
                  <a:lnTo>
                    <a:pt x="1380" y="618"/>
                  </a:lnTo>
                  <a:lnTo>
                    <a:pt x="1382" y="654"/>
                  </a:lnTo>
                  <a:lnTo>
                    <a:pt x="1382" y="688"/>
                  </a:lnTo>
                  <a:lnTo>
                    <a:pt x="1382" y="688"/>
                  </a:lnTo>
                  <a:lnTo>
                    <a:pt x="1382" y="724"/>
                  </a:lnTo>
                  <a:lnTo>
                    <a:pt x="1380" y="760"/>
                  </a:lnTo>
                  <a:lnTo>
                    <a:pt x="1374" y="794"/>
                  </a:lnTo>
                  <a:lnTo>
                    <a:pt x="1368" y="828"/>
                  </a:lnTo>
                  <a:lnTo>
                    <a:pt x="1362" y="860"/>
                  </a:lnTo>
                  <a:lnTo>
                    <a:pt x="1352" y="894"/>
                  </a:lnTo>
                  <a:lnTo>
                    <a:pt x="1340" y="926"/>
                  </a:lnTo>
                  <a:lnTo>
                    <a:pt x="1328" y="956"/>
                  </a:lnTo>
                  <a:lnTo>
                    <a:pt x="1314" y="988"/>
                  </a:lnTo>
                  <a:lnTo>
                    <a:pt x="1300" y="1016"/>
                  </a:lnTo>
                  <a:lnTo>
                    <a:pt x="1282" y="1046"/>
                  </a:lnTo>
                  <a:lnTo>
                    <a:pt x="1264" y="1074"/>
                  </a:lnTo>
                  <a:lnTo>
                    <a:pt x="1246" y="1100"/>
                  </a:lnTo>
                  <a:lnTo>
                    <a:pt x="1224" y="1126"/>
                  </a:lnTo>
                  <a:lnTo>
                    <a:pt x="1204" y="1152"/>
                  </a:lnTo>
                  <a:lnTo>
                    <a:pt x="1180" y="1176"/>
                  </a:lnTo>
                  <a:lnTo>
                    <a:pt x="1156" y="1198"/>
                  </a:lnTo>
                  <a:lnTo>
                    <a:pt x="1132" y="1220"/>
                  </a:lnTo>
                  <a:lnTo>
                    <a:pt x="1106" y="1240"/>
                  </a:lnTo>
                  <a:lnTo>
                    <a:pt x="1078" y="1260"/>
                  </a:lnTo>
                  <a:lnTo>
                    <a:pt x="1050" y="1278"/>
                  </a:lnTo>
                  <a:lnTo>
                    <a:pt x="1020" y="1294"/>
                  </a:lnTo>
                  <a:lnTo>
                    <a:pt x="992" y="1310"/>
                  </a:lnTo>
                  <a:lnTo>
                    <a:pt x="960" y="1324"/>
                  </a:lnTo>
                  <a:lnTo>
                    <a:pt x="930" y="1336"/>
                  </a:lnTo>
                  <a:lnTo>
                    <a:pt x="896" y="1346"/>
                  </a:lnTo>
                  <a:lnTo>
                    <a:pt x="864" y="1356"/>
                  </a:lnTo>
                  <a:lnTo>
                    <a:pt x="830" y="1364"/>
                  </a:lnTo>
                  <a:lnTo>
                    <a:pt x="796" y="1370"/>
                  </a:lnTo>
                  <a:lnTo>
                    <a:pt x="762" y="1374"/>
                  </a:lnTo>
                  <a:lnTo>
                    <a:pt x="726" y="1376"/>
                  </a:lnTo>
                  <a:lnTo>
                    <a:pt x="692" y="1378"/>
                  </a:lnTo>
                  <a:lnTo>
                    <a:pt x="692" y="1378"/>
                  </a:lnTo>
                  <a:lnTo>
                    <a:pt x="656" y="1376"/>
                  </a:lnTo>
                  <a:lnTo>
                    <a:pt x="620" y="1374"/>
                  </a:lnTo>
                  <a:lnTo>
                    <a:pt x="586" y="1370"/>
                  </a:lnTo>
                  <a:lnTo>
                    <a:pt x="552" y="1364"/>
                  </a:lnTo>
                  <a:lnTo>
                    <a:pt x="518" y="1356"/>
                  </a:lnTo>
                  <a:lnTo>
                    <a:pt x="486" y="1346"/>
                  </a:lnTo>
                  <a:lnTo>
                    <a:pt x="454" y="1336"/>
                  </a:lnTo>
                  <a:lnTo>
                    <a:pt x="422" y="1324"/>
                  </a:lnTo>
                  <a:lnTo>
                    <a:pt x="392" y="1310"/>
                  </a:lnTo>
                  <a:lnTo>
                    <a:pt x="362" y="1294"/>
                  </a:lnTo>
                  <a:lnTo>
                    <a:pt x="332" y="1278"/>
                  </a:lnTo>
                  <a:lnTo>
                    <a:pt x="304" y="1260"/>
                  </a:lnTo>
                  <a:lnTo>
                    <a:pt x="278" y="1240"/>
                  </a:lnTo>
                  <a:lnTo>
                    <a:pt x="252" y="1220"/>
                  </a:lnTo>
                  <a:lnTo>
                    <a:pt x="226" y="1198"/>
                  </a:lnTo>
                  <a:lnTo>
                    <a:pt x="202" y="1176"/>
                  </a:lnTo>
                  <a:lnTo>
                    <a:pt x="180" y="1152"/>
                  </a:lnTo>
                  <a:lnTo>
                    <a:pt x="158" y="1126"/>
                  </a:lnTo>
                  <a:lnTo>
                    <a:pt x="138" y="1100"/>
                  </a:lnTo>
                  <a:lnTo>
                    <a:pt x="118" y="1074"/>
                  </a:lnTo>
                  <a:lnTo>
                    <a:pt x="100" y="1046"/>
                  </a:lnTo>
                  <a:lnTo>
                    <a:pt x="84" y="1016"/>
                  </a:lnTo>
                  <a:lnTo>
                    <a:pt x="68" y="988"/>
                  </a:lnTo>
                  <a:lnTo>
                    <a:pt x="54" y="956"/>
                  </a:lnTo>
                  <a:lnTo>
                    <a:pt x="42" y="926"/>
                  </a:lnTo>
                  <a:lnTo>
                    <a:pt x="30" y="894"/>
                  </a:lnTo>
                  <a:lnTo>
                    <a:pt x="22" y="860"/>
                  </a:lnTo>
                  <a:lnTo>
                    <a:pt x="14" y="828"/>
                  </a:lnTo>
                  <a:lnTo>
                    <a:pt x="8" y="794"/>
                  </a:lnTo>
                  <a:lnTo>
                    <a:pt x="4" y="760"/>
                  </a:lnTo>
                  <a:lnTo>
                    <a:pt x="0" y="724"/>
                  </a:lnTo>
                  <a:lnTo>
                    <a:pt x="0" y="688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2538" y="2052"/>
              <a:ext cx="734" cy="376"/>
            </a:xfrm>
            <a:custGeom>
              <a:avLst/>
              <a:gdLst>
                <a:gd name="T0" fmla="*/ 0 w 734"/>
                <a:gd name="T1" fmla="*/ 338 h 376"/>
                <a:gd name="T2" fmla="*/ 4 w 734"/>
                <a:gd name="T3" fmla="*/ 354 h 376"/>
                <a:gd name="T4" fmla="*/ 14 w 734"/>
                <a:gd name="T5" fmla="*/ 366 h 376"/>
                <a:gd name="T6" fmla="*/ 28 w 734"/>
                <a:gd name="T7" fmla="*/ 374 h 376"/>
                <a:gd name="T8" fmla="*/ 46 w 734"/>
                <a:gd name="T9" fmla="*/ 376 h 376"/>
                <a:gd name="T10" fmla="*/ 590 w 734"/>
                <a:gd name="T11" fmla="*/ 376 h 376"/>
                <a:gd name="T12" fmla="*/ 600 w 734"/>
                <a:gd name="T13" fmla="*/ 374 h 376"/>
                <a:gd name="T14" fmla="*/ 616 w 734"/>
                <a:gd name="T15" fmla="*/ 370 h 376"/>
                <a:gd name="T16" fmla="*/ 628 w 734"/>
                <a:gd name="T17" fmla="*/ 360 h 376"/>
                <a:gd name="T18" fmla="*/ 634 w 734"/>
                <a:gd name="T19" fmla="*/ 344 h 376"/>
                <a:gd name="T20" fmla="*/ 636 w 734"/>
                <a:gd name="T21" fmla="*/ 334 h 376"/>
                <a:gd name="T22" fmla="*/ 638 w 734"/>
                <a:gd name="T23" fmla="*/ 312 h 376"/>
                <a:gd name="T24" fmla="*/ 642 w 734"/>
                <a:gd name="T25" fmla="*/ 294 h 376"/>
                <a:gd name="T26" fmla="*/ 648 w 734"/>
                <a:gd name="T27" fmla="*/ 284 h 376"/>
                <a:gd name="T28" fmla="*/ 662 w 734"/>
                <a:gd name="T29" fmla="*/ 248 h 376"/>
                <a:gd name="T30" fmla="*/ 678 w 734"/>
                <a:gd name="T31" fmla="*/ 198 h 376"/>
                <a:gd name="T32" fmla="*/ 692 w 734"/>
                <a:gd name="T33" fmla="*/ 160 h 376"/>
                <a:gd name="T34" fmla="*/ 704 w 734"/>
                <a:gd name="T35" fmla="*/ 122 h 376"/>
                <a:gd name="T36" fmla="*/ 732 w 734"/>
                <a:gd name="T37" fmla="*/ 36 h 376"/>
                <a:gd name="T38" fmla="*/ 734 w 734"/>
                <a:gd name="T39" fmla="*/ 28 h 376"/>
                <a:gd name="T40" fmla="*/ 732 w 734"/>
                <a:gd name="T41" fmla="*/ 14 h 376"/>
                <a:gd name="T42" fmla="*/ 726 w 734"/>
                <a:gd name="T43" fmla="*/ 4 h 376"/>
                <a:gd name="T44" fmla="*/ 702 w 734"/>
                <a:gd name="T45" fmla="*/ 0 h 376"/>
                <a:gd name="T46" fmla="*/ 356 w 734"/>
                <a:gd name="T47" fmla="*/ 0 h 376"/>
                <a:gd name="T48" fmla="*/ 340 w 734"/>
                <a:gd name="T49" fmla="*/ 2 h 376"/>
                <a:gd name="T50" fmla="*/ 322 w 734"/>
                <a:gd name="T51" fmla="*/ 12 h 376"/>
                <a:gd name="T52" fmla="*/ 312 w 734"/>
                <a:gd name="T53" fmla="*/ 24 h 376"/>
                <a:gd name="T54" fmla="*/ 308 w 734"/>
                <a:gd name="T55" fmla="*/ 32 h 376"/>
                <a:gd name="T56" fmla="*/ 292 w 734"/>
                <a:gd name="T57" fmla="*/ 78 h 376"/>
                <a:gd name="T58" fmla="*/ 280 w 734"/>
                <a:gd name="T59" fmla="*/ 120 h 376"/>
                <a:gd name="T60" fmla="*/ 270 w 734"/>
                <a:gd name="T61" fmla="*/ 160 h 376"/>
                <a:gd name="T62" fmla="*/ 222 w 734"/>
                <a:gd name="T63" fmla="*/ 302 h 376"/>
                <a:gd name="T64" fmla="*/ 200 w 734"/>
                <a:gd name="T65" fmla="*/ 302 h 376"/>
                <a:gd name="T66" fmla="*/ 92 w 734"/>
                <a:gd name="T67" fmla="*/ 302 h 376"/>
                <a:gd name="T68" fmla="*/ 70 w 734"/>
                <a:gd name="T69" fmla="*/ 304 h 376"/>
                <a:gd name="T70" fmla="*/ 0 w 734"/>
                <a:gd name="T71" fmla="*/ 33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4" h="376">
                  <a:moveTo>
                    <a:pt x="0" y="338"/>
                  </a:moveTo>
                  <a:lnTo>
                    <a:pt x="0" y="338"/>
                  </a:lnTo>
                  <a:lnTo>
                    <a:pt x="2" y="348"/>
                  </a:lnTo>
                  <a:lnTo>
                    <a:pt x="4" y="354"/>
                  </a:lnTo>
                  <a:lnTo>
                    <a:pt x="8" y="362"/>
                  </a:lnTo>
                  <a:lnTo>
                    <a:pt x="14" y="366"/>
                  </a:lnTo>
                  <a:lnTo>
                    <a:pt x="20" y="370"/>
                  </a:lnTo>
                  <a:lnTo>
                    <a:pt x="28" y="374"/>
                  </a:lnTo>
                  <a:lnTo>
                    <a:pt x="36" y="374"/>
                  </a:lnTo>
                  <a:lnTo>
                    <a:pt x="46" y="376"/>
                  </a:lnTo>
                  <a:lnTo>
                    <a:pt x="46" y="376"/>
                  </a:lnTo>
                  <a:lnTo>
                    <a:pt x="590" y="376"/>
                  </a:lnTo>
                  <a:lnTo>
                    <a:pt x="590" y="376"/>
                  </a:lnTo>
                  <a:lnTo>
                    <a:pt x="600" y="374"/>
                  </a:lnTo>
                  <a:lnTo>
                    <a:pt x="608" y="372"/>
                  </a:lnTo>
                  <a:lnTo>
                    <a:pt x="616" y="370"/>
                  </a:lnTo>
                  <a:lnTo>
                    <a:pt x="622" y="366"/>
                  </a:lnTo>
                  <a:lnTo>
                    <a:pt x="628" y="360"/>
                  </a:lnTo>
                  <a:lnTo>
                    <a:pt x="632" y="352"/>
                  </a:lnTo>
                  <a:lnTo>
                    <a:pt x="634" y="344"/>
                  </a:lnTo>
                  <a:lnTo>
                    <a:pt x="636" y="334"/>
                  </a:lnTo>
                  <a:lnTo>
                    <a:pt x="636" y="334"/>
                  </a:lnTo>
                  <a:lnTo>
                    <a:pt x="638" y="312"/>
                  </a:lnTo>
                  <a:lnTo>
                    <a:pt x="638" y="312"/>
                  </a:lnTo>
                  <a:lnTo>
                    <a:pt x="638" y="302"/>
                  </a:lnTo>
                  <a:lnTo>
                    <a:pt x="642" y="294"/>
                  </a:lnTo>
                  <a:lnTo>
                    <a:pt x="642" y="294"/>
                  </a:lnTo>
                  <a:lnTo>
                    <a:pt x="648" y="284"/>
                  </a:lnTo>
                  <a:lnTo>
                    <a:pt x="654" y="272"/>
                  </a:lnTo>
                  <a:lnTo>
                    <a:pt x="662" y="248"/>
                  </a:lnTo>
                  <a:lnTo>
                    <a:pt x="670" y="222"/>
                  </a:lnTo>
                  <a:lnTo>
                    <a:pt x="678" y="198"/>
                  </a:lnTo>
                  <a:lnTo>
                    <a:pt x="678" y="198"/>
                  </a:lnTo>
                  <a:lnTo>
                    <a:pt x="692" y="160"/>
                  </a:lnTo>
                  <a:lnTo>
                    <a:pt x="704" y="122"/>
                  </a:lnTo>
                  <a:lnTo>
                    <a:pt x="704" y="122"/>
                  </a:lnTo>
                  <a:lnTo>
                    <a:pt x="718" y="80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34" y="28"/>
                  </a:lnTo>
                  <a:lnTo>
                    <a:pt x="734" y="20"/>
                  </a:lnTo>
                  <a:lnTo>
                    <a:pt x="732" y="14"/>
                  </a:lnTo>
                  <a:lnTo>
                    <a:pt x="730" y="8"/>
                  </a:lnTo>
                  <a:lnTo>
                    <a:pt x="726" y="4"/>
                  </a:lnTo>
                  <a:lnTo>
                    <a:pt x="720" y="2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2"/>
                  </a:lnTo>
                  <a:lnTo>
                    <a:pt x="326" y="8"/>
                  </a:lnTo>
                  <a:lnTo>
                    <a:pt x="322" y="12"/>
                  </a:lnTo>
                  <a:lnTo>
                    <a:pt x="316" y="18"/>
                  </a:lnTo>
                  <a:lnTo>
                    <a:pt x="312" y="24"/>
                  </a:lnTo>
                  <a:lnTo>
                    <a:pt x="308" y="32"/>
                  </a:lnTo>
                  <a:lnTo>
                    <a:pt x="308" y="32"/>
                  </a:lnTo>
                  <a:lnTo>
                    <a:pt x="300" y="56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280" y="120"/>
                  </a:lnTo>
                  <a:lnTo>
                    <a:pt x="270" y="160"/>
                  </a:lnTo>
                  <a:lnTo>
                    <a:pt x="270" y="160"/>
                  </a:lnTo>
                  <a:lnTo>
                    <a:pt x="222" y="302"/>
                  </a:lnTo>
                  <a:lnTo>
                    <a:pt x="222" y="302"/>
                  </a:lnTo>
                  <a:lnTo>
                    <a:pt x="200" y="302"/>
                  </a:lnTo>
                  <a:lnTo>
                    <a:pt x="200" y="302"/>
                  </a:lnTo>
                  <a:lnTo>
                    <a:pt x="92" y="302"/>
                  </a:lnTo>
                  <a:lnTo>
                    <a:pt x="92" y="302"/>
                  </a:lnTo>
                  <a:lnTo>
                    <a:pt x="80" y="302"/>
                  </a:lnTo>
                  <a:lnTo>
                    <a:pt x="70" y="304"/>
                  </a:lnTo>
                  <a:lnTo>
                    <a:pt x="70" y="304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2194" y="1948"/>
              <a:ext cx="768" cy="482"/>
            </a:xfrm>
            <a:custGeom>
              <a:avLst/>
              <a:gdLst>
                <a:gd name="T0" fmla="*/ 458 w 768"/>
                <a:gd name="T1" fmla="*/ 106 h 482"/>
                <a:gd name="T2" fmla="*/ 466 w 768"/>
                <a:gd name="T3" fmla="*/ 56 h 482"/>
                <a:gd name="T4" fmla="*/ 438 w 768"/>
                <a:gd name="T5" fmla="*/ 12 h 482"/>
                <a:gd name="T6" fmla="*/ 508 w 768"/>
                <a:gd name="T7" fmla="*/ 6 h 482"/>
                <a:gd name="T8" fmla="*/ 522 w 768"/>
                <a:gd name="T9" fmla="*/ 30 h 482"/>
                <a:gd name="T10" fmla="*/ 510 w 768"/>
                <a:gd name="T11" fmla="*/ 54 h 482"/>
                <a:gd name="T12" fmla="*/ 514 w 768"/>
                <a:gd name="T13" fmla="*/ 96 h 482"/>
                <a:gd name="T14" fmla="*/ 544 w 768"/>
                <a:gd name="T15" fmla="*/ 238 h 482"/>
                <a:gd name="T16" fmla="*/ 568 w 768"/>
                <a:gd name="T17" fmla="*/ 172 h 482"/>
                <a:gd name="T18" fmla="*/ 586 w 768"/>
                <a:gd name="T19" fmla="*/ 10 h 482"/>
                <a:gd name="T20" fmla="*/ 674 w 768"/>
                <a:gd name="T21" fmla="*/ 20 h 482"/>
                <a:gd name="T22" fmla="*/ 768 w 768"/>
                <a:gd name="T23" fmla="*/ 78 h 482"/>
                <a:gd name="T24" fmla="*/ 750 w 768"/>
                <a:gd name="T25" fmla="*/ 82 h 482"/>
                <a:gd name="T26" fmla="*/ 666 w 768"/>
                <a:gd name="T27" fmla="*/ 86 h 482"/>
                <a:gd name="T28" fmla="*/ 634 w 768"/>
                <a:gd name="T29" fmla="*/ 114 h 482"/>
                <a:gd name="T30" fmla="*/ 612 w 768"/>
                <a:gd name="T31" fmla="*/ 180 h 482"/>
                <a:gd name="T32" fmla="*/ 574 w 768"/>
                <a:gd name="T33" fmla="*/ 300 h 482"/>
                <a:gd name="T34" fmla="*/ 548 w 768"/>
                <a:gd name="T35" fmla="*/ 374 h 482"/>
                <a:gd name="T36" fmla="*/ 534 w 768"/>
                <a:gd name="T37" fmla="*/ 382 h 482"/>
                <a:gd name="T38" fmla="*/ 442 w 768"/>
                <a:gd name="T39" fmla="*/ 380 h 482"/>
                <a:gd name="T40" fmla="*/ 440 w 768"/>
                <a:gd name="T41" fmla="*/ 362 h 482"/>
                <a:gd name="T42" fmla="*/ 438 w 768"/>
                <a:gd name="T43" fmla="*/ 314 h 482"/>
                <a:gd name="T44" fmla="*/ 414 w 768"/>
                <a:gd name="T45" fmla="*/ 276 h 482"/>
                <a:gd name="T46" fmla="*/ 362 w 768"/>
                <a:gd name="T47" fmla="*/ 254 h 482"/>
                <a:gd name="T48" fmla="*/ 194 w 768"/>
                <a:gd name="T49" fmla="*/ 292 h 482"/>
                <a:gd name="T50" fmla="*/ 170 w 768"/>
                <a:gd name="T51" fmla="*/ 304 h 482"/>
                <a:gd name="T52" fmla="*/ 172 w 768"/>
                <a:gd name="T53" fmla="*/ 320 h 482"/>
                <a:gd name="T54" fmla="*/ 190 w 768"/>
                <a:gd name="T55" fmla="*/ 320 h 482"/>
                <a:gd name="T56" fmla="*/ 338 w 768"/>
                <a:gd name="T57" fmla="*/ 280 h 482"/>
                <a:gd name="T58" fmla="*/ 380 w 768"/>
                <a:gd name="T59" fmla="*/ 284 h 482"/>
                <a:gd name="T60" fmla="*/ 410 w 768"/>
                <a:gd name="T61" fmla="*/ 314 h 482"/>
                <a:gd name="T62" fmla="*/ 416 w 768"/>
                <a:gd name="T63" fmla="*/ 350 h 482"/>
                <a:gd name="T64" fmla="*/ 398 w 768"/>
                <a:gd name="T65" fmla="*/ 388 h 482"/>
                <a:gd name="T66" fmla="*/ 366 w 768"/>
                <a:gd name="T67" fmla="*/ 404 h 482"/>
                <a:gd name="T68" fmla="*/ 200 w 768"/>
                <a:gd name="T69" fmla="*/ 450 h 482"/>
                <a:gd name="T70" fmla="*/ 110 w 768"/>
                <a:gd name="T71" fmla="*/ 478 h 482"/>
                <a:gd name="T72" fmla="*/ 46 w 768"/>
                <a:gd name="T73" fmla="*/ 476 h 482"/>
                <a:gd name="T74" fmla="*/ 14 w 768"/>
                <a:gd name="T75" fmla="*/ 448 h 482"/>
                <a:gd name="T76" fmla="*/ 2 w 768"/>
                <a:gd name="T77" fmla="*/ 396 h 482"/>
                <a:gd name="T78" fmla="*/ 34 w 768"/>
                <a:gd name="T79" fmla="*/ 326 h 482"/>
                <a:gd name="T80" fmla="*/ 154 w 768"/>
                <a:gd name="T81" fmla="*/ 136 h 482"/>
                <a:gd name="T82" fmla="*/ 206 w 768"/>
                <a:gd name="T83" fmla="*/ 68 h 482"/>
                <a:gd name="T84" fmla="*/ 248 w 768"/>
                <a:gd name="T85" fmla="*/ 34 h 482"/>
                <a:gd name="T86" fmla="*/ 360 w 768"/>
                <a:gd name="T87" fmla="*/ 0 h 482"/>
                <a:gd name="T88" fmla="*/ 384 w 768"/>
                <a:gd name="T89" fmla="*/ 12 h 482"/>
                <a:gd name="T90" fmla="*/ 394 w 768"/>
                <a:gd name="T91" fmla="*/ 56 h 482"/>
                <a:gd name="T92" fmla="*/ 404 w 768"/>
                <a:gd name="T93" fmla="*/ 168 h 482"/>
                <a:gd name="T94" fmla="*/ 422 w 768"/>
                <a:gd name="T95" fmla="*/ 232 h 482"/>
                <a:gd name="T96" fmla="*/ 432 w 768"/>
                <a:gd name="T97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8" h="482">
                  <a:moveTo>
                    <a:pt x="432" y="240"/>
                  </a:moveTo>
                  <a:lnTo>
                    <a:pt x="432" y="240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64" y="80"/>
                  </a:lnTo>
                  <a:lnTo>
                    <a:pt x="466" y="68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2" y="44"/>
                  </a:lnTo>
                  <a:lnTo>
                    <a:pt x="454" y="34"/>
                  </a:lnTo>
                  <a:lnTo>
                    <a:pt x="438" y="12"/>
                  </a:lnTo>
                  <a:lnTo>
                    <a:pt x="438" y="12"/>
                  </a:lnTo>
                  <a:lnTo>
                    <a:pt x="446" y="10"/>
                  </a:lnTo>
                  <a:lnTo>
                    <a:pt x="456" y="8"/>
                  </a:lnTo>
                  <a:lnTo>
                    <a:pt x="480" y="6"/>
                  </a:lnTo>
                  <a:lnTo>
                    <a:pt x="508" y="6"/>
                  </a:lnTo>
                  <a:lnTo>
                    <a:pt x="534" y="10"/>
                  </a:lnTo>
                  <a:lnTo>
                    <a:pt x="534" y="10"/>
                  </a:lnTo>
                  <a:lnTo>
                    <a:pt x="528" y="20"/>
                  </a:lnTo>
                  <a:lnTo>
                    <a:pt x="522" y="30"/>
                  </a:lnTo>
                  <a:lnTo>
                    <a:pt x="522" y="30"/>
                  </a:lnTo>
                  <a:lnTo>
                    <a:pt x="516" y="36"/>
                  </a:lnTo>
                  <a:lnTo>
                    <a:pt x="512" y="44"/>
                  </a:lnTo>
                  <a:lnTo>
                    <a:pt x="510" y="54"/>
                  </a:lnTo>
                  <a:lnTo>
                    <a:pt x="508" y="62"/>
                  </a:lnTo>
                  <a:lnTo>
                    <a:pt x="510" y="80"/>
                  </a:lnTo>
                  <a:lnTo>
                    <a:pt x="514" y="96"/>
                  </a:lnTo>
                  <a:lnTo>
                    <a:pt x="514" y="96"/>
                  </a:lnTo>
                  <a:lnTo>
                    <a:pt x="530" y="170"/>
                  </a:lnTo>
                  <a:lnTo>
                    <a:pt x="530" y="170"/>
                  </a:lnTo>
                  <a:lnTo>
                    <a:pt x="544" y="238"/>
                  </a:lnTo>
                  <a:lnTo>
                    <a:pt x="544" y="238"/>
                  </a:lnTo>
                  <a:lnTo>
                    <a:pt x="554" y="224"/>
                  </a:lnTo>
                  <a:lnTo>
                    <a:pt x="558" y="214"/>
                  </a:lnTo>
                  <a:lnTo>
                    <a:pt x="558" y="214"/>
                  </a:lnTo>
                  <a:lnTo>
                    <a:pt x="568" y="172"/>
                  </a:lnTo>
                  <a:lnTo>
                    <a:pt x="576" y="118"/>
                  </a:lnTo>
                  <a:lnTo>
                    <a:pt x="582" y="60"/>
                  </a:lnTo>
                  <a:lnTo>
                    <a:pt x="586" y="10"/>
                  </a:lnTo>
                  <a:lnTo>
                    <a:pt x="586" y="10"/>
                  </a:lnTo>
                  <a:lnTo>
                    <a:pt x="604" y="8"/>
                  </a:lnTo>
                  <a:lnTo>
                    <a:pt x="626" y="10"/>
                  </a:lnTo>
                  <a:lnTo>
                    <a:pt x="650" y="14"/>
                  </a:lnTo>
                  <a:lnTo>
                    <a:pt x="674" y="20"/>
                  </a:lnTo>
                  <a:lnTo>
                    <a:pt x="700" y="30"/>
                  </a:lnTo>
                  <a:lnTo>
                    <a:pt x="724" y="44"/>
                  </a:lnTo>
                  <a:lnTo>
                    <a:pt x="748" y="60"/>
                  </a:lnTo>
                  <a:lnTo>
                    <a:pt x="768" y="78"/>
                  </a:lnTo>
                  <a:lnTo>
                    <a:pt x="768" y="78"/>
                  </a:lnTo>
                  <a:lnTo>
                    <a:pt x="758" y="80"/>
                  </a:lnTo>
                  <a:lnTo>
                    <a:pt x="750" y="82"/>
                  </a:lnTo>
                  <a:lnTo>
                    <a:pt x="750" y="82"/>
                  </a:lnTo>
                  <a:lnTo>
                    <a:pt x="690" y="82"/>
                  </a:lnTo>
                  <a:lnTo>
                    <a:pt x="690" y="82"/>
                  </a:lnTo>
                  <a:lnTo>
                    <a:pt x="678" y="84"/>
                  </a:lnTo>
                  <a:lnTo>
                    <a:pt x="666" y="86"/>
                  </a:lnTo>
                  <a:lnTo>
                    <a:pt x="656" y="90"/>
                  </a:lnTo>
                  <a:lnTo>
                    <a:pt x="648" y="98"/>
                  </a:lnTo>
                  <a:lnTo>
                    <a:pt x="640" y="104"/>
                  </a:lnTo>
                  <a:lnTo>
                    <a:pt x="634" y="114"/>
                  </a:lnTo>
                  <a:lnTo>
                    <a:pt x="628" y="126"/>
                  </a:lnTo>
                  <a:lnTo>
                    <a:pt x="624" y="138"/>
                  </a:lnTo>
                  <a:lnTo>
                    <a:pt x="624" y="138"/>
                  </a:lnTo>
                  <a:lnTo>
                    <a:pt x="612" y="180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74" y="300"/>
                  </a:lnTo>
                  <a:lnTo>
                    <a:pt x="574" y="300"/>
                  </a:lnTo>
                  <a:lnTo>
                    <a:pt x="562" y="334"/>
                  </a:lnTo>
                  <a:lnTo>
                    <a:pt x="552" y="368"/>
                  </a:lnTo>
                  <a:lnTo>
                    <a:pt x="552" y="368"/>
                  </a:lnTo>
                  <a:lnTo>
                    <a:pt x="548" y="374"/>
                  </a:lnTo>
                  <a:lnTo>
                    <a:pt x="544" y="376"/>
                  </a:lnTo>
                  <a:lnTo>
                    <a:pt x="540" y="380"/>
                  </a:lnTo>
                  <a:lnTo>
                    <a:pt x="534" y="382"/>
                  </a:lnTo>
                  <a:lnTo>
                    <a:pt x="534" y="382"/>
                  </a:lnTo>
                  <a:lnTo>
                    <a:pt x="492" y="382"/>
                  </a:lnTo>
                  <a:lnTo>
                    <a:pt x="450" y="382"/>
                  </a:lnTo>
                  <a:lnTo>
                    <a:pt x="450" y="382"/>
                  </a:lnTo>
                  <a:lnTo>
                    <a:pt x="442" y="380"/>
                  </a:lnTo>
                  <a:lnTo>
                    <a:pt x="438" y="376"/>
                  </a:lnTo>
                  <a:lnTo>
                    <a:pt x="438" y="370"/>
                  </a:lnTo>
                  <a:lnTo>
                    <a:pt x="440" y="362"/>
                  </a:lnTo>
                  <a:lnTo>
                    <a:pt x="440" y="362"/>
                  </a:lnTo>
                  <a:lnTo>
                    <a:pt x="442" y="354"/>
                  </a:lnTo>
                  <a:lnTo>
                    <a:pt x="444" y="346"/>
                  </a:lnTo>
                  <a:lnTo>
                    <a:pt x="442" y="330"/>
                  </a:lnTo>
                  <a:lnTo>
                    <a:pt x="438" y="314"/>
                  </a:lnTo>
                  <a:lnTo>
                    <a:pt x="432" y="300"/>
                  </a:lnTo>
                  <a:lnTo>
                    <a:pt x="432" y="300"/>
                  </a:lnTo>
                  <a:lnTo>
                    <a:pt x="424" y="286"/>
                  </a:lnTo>
                  <a:lnTo>
                    <a:pt x="414" y="276"/>
                  </a:lnTo>
                  <a:lnTo>
                    <a:pt x="402" y="268"/>
                  </a:lnTo>
                  <a:lnTo>
                    <a:pt x="390" y="260"/>
                  </a:lnTo>
                  <a:lnTo>
                    <a:pt x="376" y="256"/>
                  </a:lnTo>
                  <a:lnTo>
                    <a:pt x="362" y="254"/>
                  </a:lnTo>
                  <a:lnTo>
                    <a:pt x="346" y="254"/>
                  </a:lnTo>
                  <a:lnTo>
                    <a:pt x="332" y="256"/>
                  </a:lnTo>
                  <a:lnTo>
                    <a:pt x="332" y="256"/>
                  </a:lnTo>
                  <a:lnTo>
                    <a:pt x="194" y="292"/>
                  </a:lnTo>
                  <a:lnTo>
                    <a:pt x="194" y="292"/>
                  </a:lnTo>
                  <a:lnTo>
                    <a:pt x="182" y="296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6" y="308"/>
                  </a:lnTo>
                  <a:lnTo>
                    <a:pt x="164" y="312"/>
                  </a:lnTo>
                  <a:lnTo>
                    <a:pt x="168" y="318"/>
                  </a:lnTo>
                  <a:lnTo>
                    <a:pt x="172" y="320"/>
                  </a:lnTo>
                  <a:lnTo>
                    <a:pt x="172" y="320"/>
                  </a:lnTo>
                  <a:lnTo>
                    <a:pt x="182" y="322"/>
                  </a:lnTo>
                  <a:lnTo>
                    <a:pt x="190" y="320"/>
                  </a:lnTo>
                  <a:lnTo>
                    <a:pt x="190" y="320"/>
                  </a:lnTo>
                  <a:lnTo>
                    <a:pt x="278" y="296"/>
                  </a:lnTo>
                  <a:lnTo>
                    <a:pt x="278" y="296"/>
                  </a:lnTo>
                  <a:lnTo>
                    <a:pt x="318" y="284"/>
                  </a:lnTo>
                  <a:lnTo>
                    <a:pt x="338" y="280"/>
                  </a:lnTo>
                  <a:lnTo>
                    <a:pt x="358" y="278"/>
                  </a:lnTo>
                  <a:lnTo>
                    <a:pt x="358" y="278"/>
                  </a:lnTo>
                  <a:lnTo>
                    <a:pt x="370" y="280"/>
                  </a:lnTo>
                  <a:lnTo>
                    <a:pt x="380" y="284"/>
                  </a:lnTo>
                  <a:lnTo>
                    <a:pt x="390" y="290"/>
                  </a:lnTo>
                  <a:lnTo>
                    <a:pt x="398" y="296"/>
                  </a:lnTo>
                  <a:lnTo>
                    <a:pt x="406" y="304"/>
                  </a:lnTo>
                  <a:lnTo>
                    <a:pt x="410" y="314"/>
                  </a:lnTo>
                  <a:lnTo>
                    <a:pt x="414" y="324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6" y="350"/>
                  </a:lnTo>
                  <a:lnTo>
                    <a:pt x="414" y="362"/>
                  </a:lnTo>
                  <a:lnTo>
                    <a:pt x="410" y="372"/>
                  </a:lnTo>
                  <a:lnTo>
                    <a:pt x="406" y="382"/>
                  </a:lnTo>
                  <a:lnTo>
                    <a:pt x="398" y="388"/>
                  </a:lnTo>
                  <a:lnTo>
                    <a:pt x="388" y="394"/>
                  </a:lnTo>
                  <a:lnTo>
                    <a:pt x="378" y="400"/>
                  </a:lnTo>
                  <a:lnTo>
                    <a:pt x="366" y="404"/>
                  </a:lnTo>
                  <a:lnTo>
                    <a:pt x="366" y="404"/>
                  </a:lnTo>
                  <a:lnTo>
                    <a:pt x="324" y="416"/>
                  </a:lnTo>
                  <a:lnTo>
                    <a:pt x="282" y="428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156" y="464"/>
                  </a:lnTo>
                  <a:lnTo>
                    <a:pt x="132" y="472"/>
                  </a:lnTo>
                  <a:lnTo>
                    <a:pt x="110" y="478"/>
                  </a:lnTo>
                  <a:lnTo>
                    <a:pt x="110" y="478"/>
                  </a:lnTo>
                  <a:lnTo>
                    <a:pt x="82" y="482"/>
                  </a:lnTo>
                  <a:lnTo>
                    <a:pt x="70" y="482"/>
                  </a:lnTo>
                  <a:lnTo>
                    <a:pt x="58" y="480"/>
                  </a:lnTo>
                  <a:lnTo>
                    <a:pt x="46" y="476"/>
                  </a:lnTo>
                  <a:lnTo>
                    <a:pt x="36" y="470"/>
                  </a:lnTo>
                  <a:lnTo>
                    <a:pt x="26" y="460"/>
                  </a:lnTo>
                  <a:lnTo>
                    <a:pt x="14" y="448"/>
                  </a:lnTo>
                  <a:lnTo>
                    <a:pt x="14" y="448"/>
                  </a:lnTo>
                  <a:lnTo>
                    <a:pt x="8" y="438"/>
                  </a:lnTo>
                  <a:lnTo>
                    <a:pt x="2" y="424"/>
                  </a:lnTo>
                  <a:lnTo>
                    <a:pt x="0" y="412"/>
                  </a:lnTo>
                  <a:lnTo>
                    <a:pt x="2" y="396"/>
                  </a:lnTo>
                  <a:lnTo>
                    <a:pt x="2" y="396"/>
                  </a:lnTo>
                  <a:lnTo>
                    <a:pt x="10" y="378"/>
                  </a:lnTo>
                  <a:lnTo>
                    <a:pt x="16" y="360"/>
                  </a:lnTo>
                  <a:lnTo>
                    <a:pt x="34" y="326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112" y="198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74" y="108"/>
                  </a:lnTo>
                  <a:lnTo>
                    <a:pt x="196" y="80"/>
                  </a:lnTo>
                  <a:lnTo>
                    <a:pt x="206" y="68"/>
                  </a:lnTo>
                  <a:lnTo>
                    <a:pt x="220" y="56"/>
                  </a:lnTo>
                  <a:lnTo>
                    <a:pt x="232" y="4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72" y="22"/>
                  </a:lnTo>
                  <a:lnTo>
                    <a:pt x="302" y="12"/>
                  </a:lnTo>
                  <a:lnTo>
                    <a:pt x="334" y="4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72" y="2"/>
                  </a:lnTo>
                  <a:lnTo>
                    <a:pt x="378" y="6"/>
                  </a:lnTo>
                  <a:lnTo>
                    <a:pt x="384" y="12"/>
                  </a:lnTo>
                  <a:lnTo>
                    <a:pt x="388" y="20"/>
                  </a:lnTo>
                  <a:lnTo>
                    <a:pt x="388" y="20"/>
                  </a:lnTo>
                  <a:lnTo>
                    <a:pt x="392" y="38"/>
                  </a:lnTo>
                  <a:lnTo>
                    <a:pt x="394" y="56"/>
                  </a:lnTo>
                  <a:lnTo>
                    <a:pt x="396" y="94"/>
                  </a:lnTo>
                  <a:lnTo>
                    <a:pt x="396" y="132"/>
                  </a:lnTo>
                  <a:lnTo>
                    <a:pt x="400" y="150"/>
                  </a:lnTo>
                  <a:lnTo>
                    <a:pt x="404" y="168"/>
                  </a:lnTo>
                  <a:lnTo>
                    <a:pt x="404" y="168"/>
                  </a:lnTo>
                  <a:lnTo>
                    <a:pt x="416" y="220"/>
                  </a:lnTo>
                  <a:lnTo>
                    <a:pt x="416" y="220"/>
                  </a:lnTo>
                  <a:lnTo>
                    <a:pt x="422" y="23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32" y="240"/>
                  </a:lnTo>
                  <a:lnTo>
                    <a:pt x="432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2538" y="2052"/>
              <a:ext cx="734" cy="376"/>
            </a:xfrm>
            <a:custGeom>
              <a:avLst/>
              <a:gdLst>
                <a:gd name="T0" fmla="*/ 0 w 734"/>
                <a:gd name="T1" fmla="*/ 338 h 376"/>
                <a:gd name="T2" fmla="*/ 70 w 734"/>
                <a:gd name="T3" fmla="*/ 304 h 376"/>
                <a:gd name="T4" fmla="*/ 92 w 734"/>
                <a:gd name="T5" fmla="*/ 302 h 376"/>
                <a:gd name="T6" fmla="*/ 200 w 734"/>
                <a:gd name="T7" fmla="*/ 302 h 376"/>
                <a:gd name="T8" fmla="*/ 222 w 734"/>
                <a:gd name="T9" fmla="*/ 302 h 376"/>
                <a:gd name="T10" fmla="*/ 270 w 734"/>
                <a:gd name="T11" fmla="*/ 160 h 376"/>
                <a:gd name="T12" fmla="*/ 280 w 734"/>
                <a:gd name="T13" fmla="*/ 120 h 376"/>
                <a:gd name="T14" fmla="*/ 292 w 734"/>
                <a:gd name="T15" fmla="*/ 78 h 376"/>
                <a:gd name="T16" fmla="*/ 308 w 734"/>
                <a:gd name="T17" fmla="*/ 32 h 376"/>
                <a:gd name="T18" fmla="*/ 312 w 734"/>
                <a:gd name="T19" fmla="*/ 24 h 376"/>
                <a:gd name="T20" fmla="*/ 322 w 734"/>
                <a:gd name="T21" fmla="*/ 12 h 376"/>
                <a:gd name="T22" fmla="*/ 340 w 734"/>
                <a:gd name="T23" fmla="*/ 2 h 376"/>
                <a:gd name="T24" fmla="*/ 356 w 734"/>
                <a:gd name="T25" fmla="*/ 0 h 376"/>
                <a:gd name="T26" fmla="*/ 702 w 734"/>
                <a:gd name="T27" fmla="*/ 0 h 376"/>
                <a:gd name="T28" fmla="*/ 726 w 734"/>
                <a:gd name="T29" fmla="*/ 4 h 376"/>
                <a:gd name="T30" fmla="*/ 732 w 734"/>
                <a:gd name="T31" fmla="*/ 14 h 376"/>
                <a:gd name="T32" fmla="*/ 734 w 734"/>
                <a:gd name="T33" fmla="*/ 28 h 376"/>
                <a:gd name="T34" fmla="*/ 732 w 734"/>
                <a:gd name="T35" fmla="*/ 36 h 376"/>
                <a:gd name="T36" fmla="*/ 704 w 734"/>
                <a:gd name="T37" fmla="*/ 122 h 376"/>
                <a:gd name="T38" fmla="*/ 692 w 734"/>
                <a:gd name="T39" fmla="*/ 160 h 376"/>
                <a:gd name="T40" fmla="*/ 678 w 734"/>
                <a:gd name="T41" fmla="*/ 198 h 376"/>
                <a:gd name="T42" fmla="*/ 662 w 734"/>
                <a:gd name="T43" fmla="*/ 248 h 376"/>
                <a:gd name="T44" fmla="*/ 648 w 734"/>
                <a:gd name="T45" fmla="*/ 284 h 376"/>
                <a:gd name="T46" fmla="*/ 642 w 734"/>
                <a:gd name="T47" fmla="*/ 294 h 376"/>
                <a:gd name="T48" fmla="*/ 638 w 734"/>
                <a:gd name="T49" fmla="*/ 312 h 376"/>
                <a:gd name="T50" fmla="*/ 636 w 734"/>
                <a:gd name="T51" fmla="*/ 334 h 376"/>
                <a:gd name="T52" fmla="*/ 634 w 734"/>
                <a:gd name="T53" fmla="*/ 344 h 376"/>
                <a:gd name="T54" fmla="*/ 628 w 734"/>
                <a:gd name="T55" fmla="*/ 360 h 376"/>
                <a:gd name="T56" fmla="*/ 616 w 734"/>
                <a:gd name="T57" fmla="*/ 370 h 376"/>
                <a:gd name="T58" fmla="*/ 600 w 734"/>
                <a:gd name="T59" fmla="*/ 374 h 376"/>
                <a:gd name="T60" fmla="*/ 590 w 734"/>
                <a:gd name="T61" fmla="*/ 376 h 376"/>
                <a:gd name="T62" fmla="*/ 46 w 734"/>
                <a:gd name="T63" fmla="*/ 376 h 376"/>
                <a:gd name="T64" fmla="*/ 28 w 734"/>
                <a:gd name="T65" fmla="*/ 374 h 376"/>
                <a:gd name="T66" fmla="*/ 14 w 734"/>
                <a:gd name="T67" fmla="*/ 366 h 376"/>
                <a:gd name="T68" fmla="*/ 4 w 734"/>
                <a:gd name="T69" fmla="*/ 354 h 376"/>
                <a:gd name="T70" fmla="*/ 0 w 734"/>
                <a:gd name="T71" fmla="*/ 33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4" h="376">
                  <a:moveTo>
                    <a:pt x="0" y="338"/>
                  </a:moveTo>
                  <a:lnTo>
                    <a:pt x="0" y="338"/>
                  </a:lnTo>
                  <a:lnTo>
                    <a:pt x="70" y="304"/>
                  </a:lnTo>
                  <a:lnTo>
                    <a:pt x="70" y="304"/>
                  </a:lnTo>
                  <a:lnTo>
                    <a:pt x="80" y="302"/>
                  </a:lnTo>
                  <a:lnTo>
                    <a:pt x="92" y="302"/>
                  </a:lnTo>
                  <a:lnTo>
                    <a:pt x="92" y="302"/>
                  </a:lnTo>
                  <a:lnTo>
                    <a:pt x="200" y="302"/>
                  </a:lnTo>
                  <a:lnTo>
                    <a:pt x="200" y="302"/>
                  </a:lnTo>
                  <a:lnTo>
                    <a:pt x="222" y="302"/>
                  </a:lnTo>
                  <a:lnTo>
                    <a:pt x="222" y="302"/>
                  </a:lnTo>
                  <a:lnTo>
                    <a:pt x="270" y="160"/>
                  </a:lnTo>
                  <a:lnTo>
                    <a:pt x="270" y="160"/>
                  </a:lnTo>
                  <a:lnTo>
                    <a:pt x="280" y="120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300" y="56"/>
                  </a:lnTo>
                  <a:lnTo>
                    <a:pt x="308" y="32"/>
                  </a:lnTo>
                  <a:lnTo>
                    <a:pt x="308" y="32"/>
                  </a:lnTo>
                  <a:lnTo>
                    <a:pt x="312" y="24"/>
                  </a:lnTo>
                  <a:lnTo>
                    <a:pt x="316" y="18"/>
                  </a:lnTo>
                  <a:lnTo>
                    <a:pt x="322" y="12"/>
                  </a:lnTo>
                  <a:lnTo>
                    <a:pt x="326" y="8"/>
                  </a:lnTo>
                  <a:lnTo>
                    <a:pt x="340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20" y="2"/>
                  </a:lnTo>
                  <a:lnTo>
                    <a:pt x="726" y="4"/>
                  </a:lnTo>
                  <a:lnTo>
                    <a:pt x="730" y="8"/>
                  </a:lnTo>
                  <a:lnTo>
                    <a:pt x="732" y="14"/>
                  </a:lnTo>
                  <a:lnTo>
                    <a:pt x="734" y="20"/>
                  </a:lnTo>
                  <a:lnTo>
                    <a:pt x="734" y="28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18" y="80"/>
                  </a:lnTo>
                  <a:lnTo>
                    <a:pt x="704" y="122"/>
                  </a:lnTo>
                  <a:lnTo>
                    <a:pt x="704" y="122"/>
                  </a:lnTo>
                  <a:lnTo>
                    <a:pt x="692" y="160"/>
                  </a:lnTo>
                  <a:lnTo>
                    <a:pt x="678" y="198"/>
                  </a:lnTo>
                  <a:lnTo>
                    <a:pt x="678" y="198"/>
                  </a:lnTo>
                  <a:lnTo>
                    <a:pt x="670" y="222"/>
                  </a:lnTo>
                  <a:lnTo>
                    <a:pt x="662" y="248"/>
                  </a:lnTo>
                  <a:lnTo>
                    <a:pt x="654" y="272"/>
                  </a:lnTo>
                  <a:lnTo>
                    <a:pt x="648" y="284"/>
                  </a:lnTo>
                  <a:lnTo>
                    <a:pt x="642" y="294"/>
                  </a:lnTo>
                  <a:lnTo>
                    <a:pt x="642" y="294"/>
                  </a:lnTo>
                  <a:lnTo>
                    <a:pt x="638" y="302"/>
                  </a:lnTo>
                  <a:lnTo>
                    <a:pt x="638" y="312"/>
                  </a:lnTo>
                  <a:lnTo>
                    <a:pt x="638" y="312"/>
                  </a:lnTo>
                  <a:lnTo>
                    <a:pt x="636" y="334"/>
                  </a:lnTo>
                  <a:lnTo>
                    <a:pt x="636" y="334"/>
                  </a:lnTo>
                  <a:lnTo>
                    <a:pt x="634" y="344"/>
                  </a:lnTo>
                  <a:lnTo>
                    <a:pt x="632" y="352"/>
                  </a:lnTo>
                  <a:lnTo>
                    <a:pt x="628" y="360"/>
                  </a:lnTo>
                  <a:lnTo>
                    <a:pt x="622" y="366"/>
                  </a:lnTo>
                  <a:lnTo>
                    <a:pt x="616" y="370"/>
                  </a:lnTo>
                  <a:lnTo>
                    <a:pt x="608" y="372"/>
                  </a:lnTo>
                  <a:lnTo>
                    <a:pt x="600" y="374"/>
                  </a:lnTo>
                  <a:lnTo>
                    <a:pt x="590" y="376"/>
                  </a:lnTo>
                  <a:lnTo>
                    <a:pt x="590" y="376"/>
                  </a:lnTo>
                  <a:lnTo>
                    <a:pt x="46" y="376"/>
                  </a:lnTo>
                  <a:lnTo>
                    <a:pt x="46" y="376"/>
                  </a:lnTo>
                  <a:lnTo>
                    <a:pt x="36" y="374"/>
                  </a:lnTo>
                  <a:lnTo>
                    <a:pt x="28" y="374"/>
                  </a:lnTo>
                  <a:lnTo>
                    <a:pt x="20" y="370"/>
                  </a:lnTo>
                  <a:lnTo>
                    <a:pt x="14" y="366"/>
                  </a:lnTo>
                  <a:lnTo>
                    <a:pt x="8" y="362"/>
                  </a:lnTo>
                  <a:lnTo>
                    <a:pt x="4" y="354"/>
                  </a:lnTo>
                  <a:lnTo>
                    <a:pt x="2" y="348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2526" y="1672"/>
              <a:ext cx="314" cy="260"/>
            </a:xfrm>
            <a:custGeom>
              <a:avLst/>
              <a:gdLst>
                <a:gd name="T0" fmla="*/ 314 w 314"/>
                <a:gd name="T1" fmla="*/ 102 h 260"/>
                <a:gd name="T2" fmla="*/ 314 w 314"/>
                <a:gd name="T3" fmla="*/ 102 h 260"/>
                <a:gd name="T4" fmla="*/ 314 w 314"/>
                <a:gd name="T5" fmla="*/ 118 h 260"/>
                <a:gd name="T6" fmla="*/ 310 w 314"/>
                <a:gd name="T7" fmla="*/ 134 h 260"/>
                <a:gd name="T8" fmla="*/ 306 w 314"/>
                <a:gd name="T9" fmla="*/ 150 h 260"/>
                <a:gd name="T10" fmla="*/ 302 w 314"/>
                <a:gd name="T11" fmla="*/ 164 h 260"/>
                <a:gd name="T12" fmla="*/ 294 w 314"/>
                <a:gd name="T13" fmla="*/ 178 h 260"/>
                <a:gd name="T14" fmla="*/ 288 w 314"/>
                <a:gd name="T15" fmla="*/ 190 h 260"/>
                <a:gd name="T16" fmla="*/ 278 w 314"/>
                <a:gd name="T17" fmla="*/ 202 h 260"/>
                <a:gd name="T18" fmla="*/ 268 w 314"/>
                <a:gd name="T19" fmla="*/ 214 h 260"/>
                <a:gd name="T20" fmla="*/ 256 w 314"/>
                <a:gd name="T21" fmla="*/ 224 h 260"/>
                <a:gd name="T22" fmla="*/ 244 w 314"/>
                <a:gd name="T23" fmla="*/ 232 h 260"/>
                <a:gd name="T24" fmla="*/ 232 w 314"/>
                <a:gd name="T25" fmla="*/ 240 h 260"/>
                <a:gd name="T26" fmla="*/ 218 w 314"/>
                <a:gd name="T27" fmla="*/ 248 h 260"/>
                <a:gd name="T28" fmla="*/ 204 w 314"/>
                <a:gd name="T29" fmla="*/ 252 h 260"/>
                <a:gd name="T30" fmla="*/ 188 w 314"/>
                <a:gd name="T31" fmla="*/ 256 h 260"/>
                <a:gd name="T32" fmla="*/ 172 w 314"/>
                <a:gd name="T33" fmla="*/ 258 h 260"/>
                <a:gd name="T34" fmla="*/ 156 w 314"/>
                <a:gd name="T35" fmla="*/ 260 h 260"/>
                <a:gd name="T36" fmla="*/ 156 w 314"/>
                <a:gd name="T37" fmla="*/ 260 h 260"/>
                <a:gd name="T38" fmla="*/ 140 w 314"/>
                <a:gd name="T39" fmla="*/ 258 h 260"/>
                <a:gd name="T40" fmla="*/ 126 w 314"/>
                <a:gd name="T41" fmla="*/ 256 h 260"/>
                <a:gd name="T42" fmla="*/ 110 w 314"/>
                <a:gd name="T43" fmla="*/ 252 h 260"/>
                <a:gd name="T44" fmla="*/ 96 w 314"/>
                <a:gd name="T45" fmla="*/ 248 h 260"/>
                <a:gd name="T46" fmla="*/ 82 w 314"/>
                <a:gd name="T47" fmla="*/ 240 h 260"/>
                <a:gd name="T48" fmla="*/ 70 w 314"/>
                <a:gd name="T49" fmla="*/ 232 h 260"/>
                <a:gd name="T50" fmla="*/ 58 w 314"/>
                <a:gd name="T51" fmla="*/ 224 h 260"/>
                <a:gd name="T52" fmla="*/ 46 w 314"/>
                <a:gd name="T53" fmla="*/ 214 h 260"/>
                <a:gd name="T54" fmla="*/ 36 w 314"/>
                <a:gd name="T55" fmla="*/ 202 h 260"/>
                <a:gd name="T56" fmla="*/ 26 w 314"/>
                <a:gd name="T57" fmla="*/ 190 h 260"/>
                <a:gd name="T58" fmla="*/ 18 w 314"/>
                <a:gd name="T59" fmla="*/ 178 h 260"/>
                <a:gd name="T60" fmla="*/ 12 w 314"/>
                <a:gd name="T61" fmla="*/ 164 h 260"/>
                <a:gd name="T62" fmla="*/ 8 w 314"/>
                <a:gd name="T63" fmla="*/ 150 h 260"/>
                <a:gd name="T64" fmla="*/ 4 w 314"/>
                <a:gd name="T65" fmla="*/ 134 h 260"/>
                <a:gd name="T66" fmla="*/ 0 w 314"/>
                <a:gd name="T67" fmla="*/ 118 h 260"/>
                <a:gd name="T68" fmla="*/ 0 w 314"/>
                <a:gd name="T69" fmla="*/ 102 h 260"/>
                <a:gd name="T70" fmla="*/ 0 w 314"/>
                <a:gd name="T71" fmla="*/ 102 h 260"/>
                <a:gd name="T72" fmla="*/ 0 w 314"/>
                <a:gd name="T73" fmla="*/ 88 h 260"/>
                <a:gd name="T74" fmla="*/ 2 w 314"/>
                <a:gd name="T75" fmla="*/ 74 h 260"/>
                <a:gd name="T76" fmla="*/ 6 w 314"/>
                <a:gd name="T77" fmla="*/ 62 h 260"/>
                <a:gd name="T78" fmla="*/ 10 w 314"/>
                <a:gd name="T79" fmla="*/ 48 h 260"/>
                <a:gd name="T80" fmla="*/ 22 w 314"/>
                <a:gd name="T81" fmla="*/ 24 h 260"/>
                <a:gd name="T82" fmla="*/ 36 w 314"/>
                <a:gd name="T83" fmla="*/ 2 h 260"/>
                <a:gd name="T84" fmla="*/ 36 w 314"/>
                <a:gd name="T85" fmla="*/ 2 h 260"/>
                <a:gd name="T86" fmla="*/ 158 w 314"/>
                <a:gd name="T87" fmla="*/ 0 h 260"/>
                <a:gd name="T88" fmla="*/ 276 w 314"/>
                <a:gd name="T89" fmla="*/ 0 h 260"/>
                <a:gd name="T90" fmla="*/ 276 w 314"/>
                <a:gd name="T91" fmla="*/ 0 h 260"/>
                <a:gd name="T92" fmla="*/ 292 w 314"/>
                <a:gd name="T93" fmla="*/ 22 h 260"/>
                <a:gd name="T94" fmla="*/ 304 w 314"/>
                <a:gd name="T95" fmla="*/ 48 h 260"/>
                <a:gd name="T96" fmla="*/ 308 w 314"/>
                <a:gd name="T97" fmla="*/ 60 h 260"/>
                <a:gd name="T98" fmla="*/ 312 w 314"/>
                <a:gd name="T99" fmla="*/ 74 h 260"/>
                <a:gd name="T100" fmla="*/ 314 w 314"/>
                <a:gd name="T101" fmla="*/ 88 h 260"/>
                <a:gd name="T102" fmla="*/ 314 w 314"/>
                <a:gd name="T103" fmla="*/ 102 h 260"/>
                <a:gd name="T104" fmla="*/ 314 w 314"/>
                <a:gd name="T105" fmla="*/ 10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" h="260">
                  <a:moveTo>
                    <a:pt x="314" y="102"/>
                  </a:moveTo>
                  <a:lnTo>
                    <a:pt x="314" y="102"/>
                  </a:lnTo>
                  <a:lnTo>
                    <a:pt x="314" y="118"/>
                  </a:lnTo>
                  <a:lnTo>
                    <a:pt x="310" y="134"/>
                  </a:lnTo>
                  <a:lnTo>
                    <a:pt x="306" y="150"/>
                  </a:lnTo>
                  <a:lnTo>
                    <a:pt x="302" y="164"/>
                  </a:lnTo>
                  <a:lnTo>
                    <a:pt x="294" y="178"/>
                  </a:lnTo>
                  <a:lnTo>
                    <a:pt x="288" y="190"/>
                  </a:lnTo>
                  <a:lnTo>
                    <a:pt x="278" y="202"/>
                  </a:lnTo>
                  <a:lnTo>
                    <a:pt x="268" y="214"/>
                  </a:lnTo>
                  <a:lnTo>
                    <a:pt x="256" y="224"/>
                  </a:lnTo>
                  <a:lnTo>
                    <a:pt x="244" y="232"/>
                  </a:lnTo>
                  <a:lnTo>
                    <a:pt x="232" y="240"/>
                  </a:lnTo>
                  <a:lnTo>
                    <a:pt x="218" y="248"/>
                  </a:lnTo>
                  <a:lnTo>
                    <a:pt x="204" y="252"/>
                  </a:lnTo>
                  <a:lnTo>
                    <a:pt x="188" y="256"/>
                  </a:lnTo>
                  <a:lnTo>
                    <a:pt x="172" y="258"/>
                  </a:lnTo>
                  <a:lnTo>
                    <a:pt x="156" y="260"/>
                  </a:lnTo>
                  <a:lnTo>
                    <a:pt x="156" y="260"/>
                  </a:lnTo>
                  <a:lnTo>
                    <a:pt x="140" y="258"/>
                  </a:lnTo>
                  <a:lnTo>
                    <a:pt x="126" y="256"/>
                  </a:lnTo>
                  <a:lnTo>
                    <a:pt x="110" y="252"/>
                  </a:lnTo>
                  <a:lnTo>
                    <a:pt x="96" y="248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58" y="224"/>
                  </a:lnTo>
                  <a:lnTo>
                    <a:pt x="46" y="214"/>
                  </a:lnTo>
                  <a:lnTo>
                    <a:pt x="36" y="202"/>
                  </a:lnTo>
                  <a:lnTo>
                    <a:pt x="26" y="190"/>
                  </a:lnTo>
                  <a:lnTo>
                    <a:pt x="18" y="178"/>
                  </a:lnTo>
                  <a:lnTo>
                    <a:pt x="12" y="164"/>
                  </a:lnTo>
                  <a:lnTo>
                    <a:pt x="8" y="150"/>
                  </a:lnTo>
                  <a:lnTo>
                    <a:pt x="4" y="134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8"/>
                  </a:lnTo>
                  <a:lnTo>
                    <a:pt x="2" y="74"/>
                  </a:lnTo>
                  <a:lnTo>
                    <a:pt x="6" y="62"/>
                  </a:lnTo>
                  <a:lnTo>
                    <a:pt x="10" y="48"/>
                  </a:lnTo>
                  <a:lnTo>
                    <a:pt x="22" y="2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58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2" y="22"/>
                  </a:lnTo>
                  <a:lnTo>
                    <a:pt x="304" y="48"/>
                  </a:lnTo>
                  <a:lnTo>
                    <a:pt x="308" y="60"/>
                  </a:lnTo>
                  <a:lnTo>
                    <a:pt x="312" y="74"/>
                  </a:lnTo>
                  <a:lnTo>
                    <a:pt x="314" y="88"/>
                  </a:lnTo>
                  <a:lnTo>
                    <a:pt x="314" y="102"/>
                  </a:lnTo>
                  <a:lnTo>
                    <a:pt x="314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0" name="Rectangle 12"/>
            <p:cNvSpPr>
              <a:spLocks noChangeArrowheads="1"/>
            </p:cNvSpPr>
            <p:nvPr/>
          </p:nvSpPr>
          <p:spPr bwMode="auto">
            <a:xfrm>
              <a:off x="2564" y="1456"/>
              <a:ext cx="238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658" y="1504"/>
              <a:ext cx="94" cy="96"/>
            </a:xfrm>
            <a:custGeom>
              <a:avLst/>
              <a:gdLst>
                <a:gd name="T0" fmla="*/ 94 w 94"/>
                <a:gd name="T1" fmla="*/ 28 h 96"/>
                <a:gd name="T2" fmla="*/ 66 w 94"/>
                <a:gd name="T3" fmla="*/ 28 h 96"/>
                <a:gd name="T4" fmla="*/ 66 w 94"/>
                <a:gd name="T5" fmla="*/ 0 h 96"/>
                <a:gd name="T6" fmla="*/ 26 w 94"/>
                <a:gd name="T7" fmla="*/ 0 h 96"/>
                <a:gd name="T8" fmla="*/ 26 w 94"/>
                <a:gd name="T9" fmla="*/ 28 h 96"/>
                <a:gd name="T10" fmla="*/ 0 w 94"/>
                <a:gd name="T11" fmla="*/ 28 h 96"/>
                <a:gd name="T12" fmla="*/ 0 w 94"/>
                <a:gd name="T13" fmla="*/ 68 h 96"/>
                <a:gd name="T14" fmla="*/ 26 w 94"/>
                <a:gd name="T15" fmla="*/ 68 h 96"/>
                <a:gd name="T16" fmla="*/ 26 w 94"/>
                <a:gd name="T17" fmla="*/ 96 h 96"/>
                <a:gd name="T18" fmla="*/ 66 w 94"/>
                <a:gd name="T19" fmla="*/ 96 h 96"/>
                <a:gd name="T20" fmla="*/ 66 w 94"/>
                <a:gd name="T21" fmla="*/ 68 h 96"/>
                <a:gd name="T22" fmla="*/ 94 w 94"/>
                <a:gd name="T23" fmla="*/ 68 h 96"/>
                <a:gd name="T24" fmla="*/ 94 w 94"/>
                <a:gd name="T25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96">
                  <a:moveTo>
                    <a:pt x="94" y="28"/>
                  </a:moveTo>
                  <a:lnTo>
                    <a:pt x="66" y="28"/>
                  </a:lnTo>
                  <a:lnTo>
                    <a:pt x="66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68"/>
                  </a:lnTo>
                  <a:lnTo>
                    <a:pt x="26" y="68"/>
                  </a:lnTo>
                  <a:lnTo>
                    <a:pt x="26" y="96"/>
                  </a:lnTo>
                  <a:lnTo>
                    <a:pt x="66" y="96"/>
                  </a:lnTo>
                  <a:lnTo>
                    <a:pt x="66" y="68"/>
                  </a:lnTo>
                  <a:lnTo>
                    <a:pt x="94" y="68"/>
                  </a:lnTo>
                  <a:lnTo>
                    <a:pt x="94" y="28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2578" y="1736"/>
              <a:ext cx="110" cy="86"/>
            </a:xfrm>
            <a:custGeom>
              <a:avLst/>
              <a:gdLst>
                <a:gd name="T0" fmla="*/ 54 w 110"/>
                <a:gd name="T1" fmla="*/ 86 h 86"/>
                <a:gd name="T2" fmla="*/ 22 w 110"/>
                <a:gd name="T3" fmla="*/ 82 h 86"/>
                <a:gd name="T4" fmla="*/ 12 w 110"/>
                <a:gd name="T5" fmla="*/ 74 h 86"/>
                <a:gd name="T6" fmla="*/ 4 w 110"/>
                <a:gd name="T7" fmla="*/ 62 h 86"/>
                <a:gd name="T8" fmla="*/ 2 w 110"/>
                <a:gd name="T9" fmla="*/ 50 h 86"/>
                <a:gd name="T10" fmla="*/ 0 w 110"/>
                <a:gd name="T11" fmla="*/ 38 h 86"/>
                <a:gd name="T12" fmla="*/ 0 w 110"/>
                <a:gd name="T13" fmla="*/ 24 h 86"/>
                <a:gd name="T14" fmla="*/ 6 w 110"/>
                <a:gd name="T15" fmla="*/ 8 h 86"/>
                <a:gd name="T16" fmla="*/ 10 w 110"/>
                <a:gd name="T17" fmla="*/ 2 h 86"/>
                <a:gd name="T18" fmla="*/ 20 w 110"/>
                <a:gd name="T19" fmla="*/ 0 h 86"/>
                <a:gd name="T20" fmla="*/ 38 w 110"/>
                <a:gd name="T21" fmla="*/ 2 h 86"/>
                <a:gd name="T22" fmla="*/ 92 w 110"/>
                <a:gd name="T23" fmla="*/ 8 h 86"/>
                <a:gd name="T24" fmla="*/ 106 w 110"/>
                <a:gd name="T25" fmla="*/ 14 h 86"/>
                <a:gd name="T26" fmla="*/ 108 w 110"/>
                <a:gd name="T27" fmla="*/ 18 h 86"/>
                <a:gd name="T28" fmla="*/ 110 w 110"/>
                <a:gd name="T29" fmla="*/ 32 h 86"/>
                <a:gd name="T30" fmla="*/ 110 w 110"/>
                <a:gd name="T31" fmla="*/ 52 h 86"/>
                <a:gd name="T32" fmla="*/ 102 w 110"/>
                <a:gd name="T33" fmla="*/ 70 h 86"/>
                <a:gd name="T34" fmla="*/ 96 w 110"/>
                <a:gd name="T35" fmla="*/ 78 h 86"/>
                <a:gd name="T36" fmla="*/ 72 w 110"/>
                <a:gd name="T37" fmla="*/ 84 h 86"/>
                <a:gd name="T38" fmla="*/ 54 w 110"/>
                <a:gd name="T39" fmla="*/ 86 h 86"/>
                <a:gd name="T40" fmla="*/ 10 w 110"/>
                <a:gd name="T41" fmla="*/ 42 h 86"/>
                <a:gd name="T42" fmla="*/ 14 w 110"/>
                <a:gd name="T43" fmla="*/ 56 h 86"/>
                <a:gd name="T44" fmla="*/ 18 w 110"/>
                <a:gd name="T45" fmla="*/ 64 h 86"/>
                <a:gd name="T46" fmla="*/ 36 w 110"/>
                <a:gd name="T47" fmla="*/ 72 h 86"/>
                <a:gd name="T48" fmla="*/ 54 w 110"/>
                <a:gd name="T49" fmla="*/ 74 h 86"/>
                <a:gd name="T50" fmla="*/ 82 w 110"/>
                <a:gd name="T51" fmla="*/ 70 h 86"/>
                <a:gd name="T52" fmla="*/ 96 w 110"/>
                <a:gd name="T53" fmla="*/ 62 h 86"/>
                <a:gd name="T54" fmla="*/ 100 w 110"/>
                <a:gd name="T55" fmla="*/ 54 h 86"/>
                <a:gd name="T56" fmla="*/ 100 w 110"/>
                <a:gd name="T57" fmla="*/ 30 h 86"/>
                <a:gd name="T58" fmla="*/ 100 w 110"/>
                <a:gd name="T59" fmla="*/ 22 h 86"/>
                <a:gd name="T60" fmla="*/ 66 w 110"/>
                <a:gd name="T61" fmla="*/ 16 h 86"/>
                <a:gd name="T62" fmla="*/ 20 w 110"/>
                <a:gd name="T63" fmla="*/ 12 h 86"/>
                <a:gd name="T64" fmla="*/ 16 w 110"/>
                <a:gd name="T65" fmla="*/ 12 h 86"/>
                <a:gd name="T66" fmla="*/ 12 w 110"/>
                <a:gd name="T67" fmla="*/ 16 h 86"/>
                <a:gd name="T68" fmla="*/ 10 w 110"/>
                <a:gd name="T69" fmla="*/ 28 h 86"/>
                <a:gd name="T70" fmla="*/ 10 w 110"/>
                <a:gd name="T7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86">
                  <a:moveTo>
                    <a:pt x="54" y="86"/>
                  </a:moveTo>
                  <a:lnTo>
                    <a:pt x="54" y="86"/>
                  </a:lnTo>
                  <a:lnTo>
                    <a:pt x="36" y="84"/>
                  </a:lnTo>
                  <a:lnTo>
                    <a:pt x="22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92" y="8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8" y="18"/>
                  </a:lnTo>
                  <a:lnTo>
                    <a:pt x="110" y="2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52"/>
                  </a:lnTo>
                  <a:lnTo>
                    <a:pt x="106" y="62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96" y="78"/>
                  </a:lnTo>
                  <a:lnTo>
                    <a:pt x="84" y="82"/>
                  </a:lnTo>
                  <a:lnTo>
                    <a:pt x="72" y="84"/>
                  </a:lnTo>
                  <a:lnTo>
                    <a:pt x="54" y="86"/>
                  </a:lnTo>
                  <a:lnTo>
                    <a:pt x="54" y="86"/>
                  </a:lnTo>
                  <a:close/>
                  <a:moveTo>
                    <a:pt x="10" y="42"/>
                  </a:moveTo>
                  <a:lnTo>
                    <a:pt x="10" y="42"/>
                  </a:lnTo>
                  <a:lnTo>
                    <a:pt x="10" y="4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8" y="64"/>
                  </a:lnTo>
                  <a:lnTo>
                    <a:pt x="24" y="70"/>
                  </a:lnTo>
                  <a:lnTo>
                    <a:pt x="36" y="72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70" y="72"/>
                  </a:lnTo>
                  <a:lnTo>
                    <a:pt x="82" y="70"/>
                  </a:lnTo>
                  <a:lnTo>
                    <a:pt x="90" y="68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100" y="54"/>
                  </a:lnTo>
                  <a:lnTo>
                    <a:pt x="100" y="42"/>
                  </a:lnTo>
                  <a:lnTo>
                    <a:pt x="100" y="3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88" y="18"/>
                  </a:lnTo>
                  <a:lnTo>
                    <a:pt x="66" y="16"/>
                  </a:lnTo>
                  <a:lnTo>
                    <a:pt x="4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3" name="Freeform 15"/>
            <p:cNvSpPr>
              <a:spLocks noEditPoints="1"/>
            </p:cNvSpPr>
            <p:nvPr/>
          </p:nvSpPr>
          <p:spPr bwMode="auto">
            <a:xfrm>
              <a:off x="2718" y="1736"/>
              <a:ext cx="110" cy="86"/>
            </a:xfrm>
            <a:custGeom>
              <a:avLst/>
              <a:gdLst>
                <a:gd name="T0" fmla="*/ 56 w 110"/>
                <a:gd name="T1" fmla="*/ 86 h 86"/>
                <a:gd name="T2" fmla="*/ 24 w 110"/>
                <a:gd name="T3" fmla="*/ 82 h 86"/>
                <a:gd name="T4" fmla="*/ 6 w 110"/>
                <a:gd name="T5" fmla="*/ 70 h 86"/>
                <a:gd name="T6" fmla="*/ 2 w 110"/>
                <a:gd name="T7" fmla="*/ 62 h 86"/>
                <a:gd name="T8" fmla="*/ 0 w 110"/>
                <a:gd name="T9" fmla="*/ 32 h 86"/>
                <a:gd name="T10" fmla="*/ 0 w 110"/>
                <a:gd name="T11" fmla="*/ 22 h 86"/>
                <a:gd name="T12" fmla="*/ 4 w 110"/>
                <a:gd name="T13" fmla="*/ 14 h 86"/>
                <a:gd name="T14" fmla="*/ 10 w 110"/>
                <a:gd name="T15" fmla="*/ 10 h 86"/>
                <a:gd name="T16" fmla="*/ 44 w 110"/>
                <a:gd name="T17" fmla="*/ 4 h 86"/>
                <a:gd name="T18" fmla="*/ 90 w 110"/>
                <a:gd name="T19" fmla="*/ 0 h 86"/>
                <a:gd name="T20" fmla="*/ 94 w 110"/>
                <a:gd name="T21" fmla="*/ 0 h 86"/>
                <a:gd name="T22" fmla="*/ 104 w 110"/>
                <a:gd name="T23" fmla="*/ 8 h 86"/>
                <a:gd name="T24" fmla="*/ 108 w 110"/>
                <a:gd name="T25" fmla="*/ 16 h 86"/>
                <a:gd name="T26" fmla="*/ 108 w 110"/>
                <a:gd name="T27" fmla="*/ 38 h 86"/>
                <a:gd name="T28" fmla="*/ 110 w 110"/>
                <a:gd name="T29" fmla="*/ 44 h 86"/>
                <a:gd name="T30" fmla="*/ 106 w 110"/>
                <a:gd name="T31" fmla="*/ 62 h 86"/>
                <a:gd name="T32" fmla="*/ 102 w 110"/>
                <a:gd name="T33" fmla="*/ 68 h 86"/>
                <a:gd name="T34" fmla="*/ 92 w 110"/>
                <a:gd name="T35" fmla="*/ 78 h 86"/>
                <a:gd name="T36" fmla="*/ 72 w 110"/>
                <a:gd name="T37" fmla="*/ 84 h 86"/>
                <a:gd name="T38" fmla="*/ 56 w 110"/>
                <a:gd name="T39" fmla="*/ 86 h 86"/>
                <a:gd name="T40" fmla="*/ 90 w 110"/>
                <a:gd name="T41" fmla="*/ 12 h 86"/>
                <a:gd name="T42" fmla="*/ 44 w 110"/>
                <a:gd name="T43" fmla="*/ 16 h 86"/>
                <a:gd name="T44" fmla="*/ 10 w 110"/>
                <a:gd name="T45" fmla="*/ 22 h 86"/>
                <a:gd name="T46" fmla="*/ 8 w 110"/>
                <a:gd name="T47" fmla="*/ 30 h 86"/>
                <a:gd name="T48" fmla="*/ 10 w 110"/>
                <a:gd name="T49" fmla="*/ 54 h 86"/>
                <a:gd name="T50" fmla="*/ 14 w 110"/>
                <a:gd name="T51" fmla="*/ 62 h 86"/>
                <a:gd name="T52" fmla="*/ 28 w 110"/>
                <a:gd name="T53" fmla="*/ 70 h 86"/>
                <a:gd name="T54" fmla="*/ 56 w 110"/>
                <a:gd name="T55" fmla="*/ 74 h 86"/>
                <a:gd name="T56" fmla="*/ 74 w 110"/>
                <a:gd name="T57" fmla="*/ 72 h 86"/>
                <a:gd name="T58" fmla="*/ 92 w 110"/>
                <a:gd name="T59" fmla="*/ 64 h 86"/>
                <a:gd name="T60" fmla="*/ 96 w 110"/>
                <a:gd name="T61" fmla="*/ 56 h 86"/>
                <a:gd name="T62" fmla="*/ 100 w 110"/>
                <a:gd name="T63" fmla="*/ 42 h 86"/>
                <a:gd name="T64" fmla="*/ 100 w 110"/>
                <a:gd name="T65" fmla="*/ 38 h 86"/>
                <a:gd name="T66" fmla="*/ 100 w 110"/>
                <a:gd name="T67" fmla="*/ 28 h 86"/>
                <a:gd name="T68" fmla="*/ 96 w 110"/>
                <a:gd name="T69" fmla="*/ 16 h 86"/>
                <a:gd name="T70" fmla="*/ 94 w 110"/>
                <a:gd name="T71" fmla="*/ 12 h 86"/>
                <a:gd name="T72" fmla="*/ 90 w 110"/>
                <a:gd name="T7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86">
                  <a:moveTo>
                    <a:pt x="56" y="86"/>
                  </a:moveTo>
                  <a:lnTo>
                    <a:pt x="56" y="86"/>
                  </a:lnTo>
                  <a:lnTo>
                    <a:pt x="38" y="84"/>
                  </a:lnTo>
                  <a:lnTo>
                    <a:pt x="24" y="82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44" y="4"/>
                  </a:lnTo>
                  <a:lnTo>
                    <a:pt x="70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8" y="16"/>
                  </a:lnTo>
                  <a:lnTo>
                    <a:pt x="110" y="2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44"/>
                  </a:lnTo>
                  <a:lnTo>
                    <a:pt x="108" y="50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2" y="68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2"/>
                  </a:lnTo>
                  <a:lnTo>
                    <a:pt x="72" y="84"/>
                  </a:lnTo>
                  <a:lnTo>
                    <a:pt x="56" y="86"/>
                  </a:lnTo>
                  <a:lnTo>
                    <a:pt x="56" y="86"/>
                  </a:lnTo>
                  <a:close/>
                  <a:moveTo>
                    <a:pt x="90" y="12"/>
                  </a:moveTo>
                  <a:lnTo>
                    <a:pt x="90" y="12"/>
                  </a:lnTo>
                  <a:lnTo>
                    <a:pt x="68" y="14"/>
                  </a:lnTo>
                  <a:lnTo>
                    <a:pt x="44" y="16"/>
                  </a:lnTo>
                  <a:lnTo>
                    <a:pt x="22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30"/>
                  </a:lnTo>
                  <a:lnTo>
                    <a:pt x="8" y="42"/>
                  </a:lnTo>
                  <a:lnTo>
                    <a:pt x="10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8"/>
                  </a:lnTo>
                  <a:lnTo>
                    <a:pt x="28" y="70"/>
                  </a:lnTo>
                  <a:lnTo>
                    <a:pt x="40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74" y="72"/>
                  </a:lnTo>
                  <a:lnTo>
                    <a:pt x="84" y="70"/>
                  </a:lnTo>
                  <a:lnTo>
                    <a:pt x="92" y="6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0" y="46"/>
                  </a:lnTo>
                  <a:lnTo>
                    <a:pt x="100" y="42"/>
                  </a:lnTo>
                  <a:lnTo>
                    <a:pt x="98" y="40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0" y="28"/>
                  </a:lnTo>
                  <a:lnTo>
                    <a:pt x="98" y="20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2682" y="1750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2 w 42"/>
                <a:gd name="T5" fmla="*/ 2 h 24"/>
                <a:gd name="T6" fmla="*/ 10 w 42"/>
                <a:gd name="T7" fmla="*/ 4 h 24"/>
                <a:gd name="T8" fmla="*/ 24 w 42"/>
                <a:gd name="T9" fmla="*/ 6 h 24"/>
                <a:gd name="T10" fmla="*/ 32 w 42"/>
                <a:gd name="T11" fmla="*/ 4 h 24"/>
                <a:gd name="T12" fmla="*/ 42 w 42"/>
                <a:gd name="T13" fmla="*/ 2 h 24"/>
                <a:gd name="T14" fmla="*/ 42 w 42"/>
                <a:gd name="T15" fmla="*/ 2 h 24"/>
                <a:gd name="T16" fmla="*/ 38 w 42"/>
                <a:gd name="T17" fmla="*/ 16 h 24"/>
                <a:gd name="T18" fmla="*/ 38 w 42"/>
                <a:gd name="T19" fmla="*/ 24 h 24"/>
                <a:gd name="T20" fmla="*/ 38 w 42"/>
                <a:gd name="T21" fmla="*/ 24 h 24"/>
                <a:gd name="T22" fmla="*/ 34 w 42"/>
                <a:gd name="T23" fmla="*/ 22 h 24"/>
                <a:gd name="T24" fmla="*/ 26 w 42"/>
                <a:gd name="T25" fmla="*/ 18 h 24"/>
                <a:gd name="T26" fmla="*/ 22 w 42"/>
                <a:gd name="T27" fmla="*/ 18 h 24"/>
                <a:gd name="T28" fmla="*/ 16 w 42"/>
                <a:gd name="T29" fmla="*/ 18 h 24"/>
                <a:gd name="T30" fmla="*/ 10 w 42"/>
                <a:gd name="T31" fmla="*/ 20 h 24"/>
                <a:gd name="T32" fmla="*/ 4 w 42"/>
                <a:gd name="T33" fmla="*/ 24 h 24"/>
                <a:gd name="T34" fmla="*/ 4 w 42"/>
                <a:gd name="T35" fmla="*/ 24 h 24"/>
                <a:gd name="T36" fmla="*/ 0 w 42"/>
                <a:gd name="T37" fmla="*/ 0 h 24"/>
                <a:gd name="T38" fmla="*/ 0 w 42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0" y="4"/>
                  </a:lnTo>
                  <a:lnTo>
                    <a:pt x="24" y="6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8" y="1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16" y="18"/>
                  </a:lnTo>
                  <a:lnTo>
                    <a:pt x="10" y="2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5504005" y="5018161"/>
            <a:ext cx="804799" cy="804799"/>
            <a:chOff x="3969" y="2745"/>
            <a:chExt cx="1226" cy="122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69" y="2745"/>
              <a:ext cx="1226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967" y="2745"/>
              <a:ext cx="1226" cy="1228"/>
            </a:xfrm>
            <a:prstGeom prst="ellipse">
              <a:avLst/>
            </a:prstGeom>
            <a:solidFill>
              <a:srgbClr val="018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78" y="3092"/>
              <a:ext cx="1022" cy="539"/>
            </a:xfrm>
            <a:custGeom>
              <a:avLst/>
              <a:gdLst>
                <a:gd name="T0" fmla="*/ 942 w 1022"/>
                <a:gd name="T1" fmla="*/ 192 h 539"/>
                <a:gd name="T2" fmla="*/ 942 w 1022"/>
                <a:gd name="T3" fmla="*/ 265 h 539"/>
                <a:gd name="T4" fmla="*/ 80 w 1022"/>
                <a:gd name="T5" fmla="*/ 265 h 539"/>
                <a:gd name="T6" fmla="*/ 80 w 1022"/>
                <a:gd name="T7" fmla="*/ 0 h 539"/>
                <a:gd name="T8" fmla="*/ 0 w 1022"/>
                <a:gd name="T9" fmla="*/ 0 h 539"/>
                <a:gd name="T10" fmla="*/ 0 w 1022"/>
                <a:gd name="T11" fmla="*/ 529 h 539"/>
                <a:gd name="T12" fmla="*/ 80 w 1022"/>
                <a:gd name="T13" fmla="*/ 529 h 539"/>
                <a:gd name="T14" fmla="*/ 80 w 1022"/>
                <a:gd name="T15" fmla="*/ 409 h 539"/>
                <a:gd name="T16" fmla="*/ 942 w 1022"/>
                <a:gd name="T17" fmla="*/ 409 h 539"/>
                <a:gd name="T18" fmla="*/ 942 w 1022"/>
                <a:gd name="T19" fmla="*/ 539 h 539"/>
                <a:gd name="T20" fmla="*/ 1022 w 1022"/>
                <a:gd name="T21" fmla="*/ 539 h 539"/>
                <a:gd name="T22" fmla="*/ 1022 w 1022"/>
                <a:gd name="T23" fmla="*/ 192 h 539"/>
                <a:gd name="T24" fmla="*/ 942 w 1022"/>
                <a:gd name="T25" fmla="*/ 19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2" h="539">
                  <a:moveTo>
                    <a:pt x="942" y="192"/>
                  </a:moveTo>
                  <a:lnTo>
                    <a:pt x="942" y="265"/>
                  </a:lnTo>
                  <a:lnTo>
                    <a:pt x="80" y="26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529"/>
                  </a:lnTo>
                  <a:lnTo>
                    <a:pt x="80" y="529"/>
                  </a:lnTo>
                  <a:lnTo>
                    <a:pt x="80" y="409"/>
                  </a:lnTo>
                  <a:lnTo>
                    <a:pt x="942" y="409"/>
                  </a:lnTo>
                  <a:lnTo>
                    <a:pt x="942" y="539"/>
                  </a:lnTo>
                  <a:lnTo>
                    <a:pt x="1022" y="539"/>
                  </a:lnTo>
                  <a:lnTo>
                    <a:pt x="1022" y="192"/>
                  </a:lnTo>
                  <a:lnTo>
                    <a:pt x="94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96" y="3241"/>
              <a:ext cx="252" cy="87"/>
            </a:xfrm>
            <a:custGeom>
              <a:avLst/>
              <a:gdLst>
                <a:gd name="T0" fmla="*/ 107 w 107"/>
                <a:gd name="T1" fmla="*/ 18 h 37"/>
                <a:gd name="T2" fmla="*/ 88 w 107"/>
                <a:gd name="T3" fmla="*/ 37 h 37"/>
                <a:gd name="T4" fmla="*/ 18 w 107"/>
                <a:gd name="T5" fmla="*/ 37 h 37"/>
                <a:gd name="T6" fmla="*/ 0 w 107"/>
                <a:gd name="T7" fmla="*/ 18 h 37"/>
                <a:gd name="T8" fmla="*/ 0 w 107"/>
                <a:gd name="T9" fmla="*/ 18 h 37"/>
                <a:gd name="T10" fmla="*/ 18 w 107"/>
                <a:gd name="T11" fmla="*/ 0 h 37"/>
                <a:gd name="T12" fmla="*/ 88 w 107"/>
                <a:gd name="T13" fmla="*/ 0 h 37"/>
                <a:gd name="T14" fmla="*/ 107 w 107"/>
                <a:gd name="T15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107" y="18"/>
                  </a:moveTo>
                  <a:cubicBezTo>
                    <a:pt x="107" y="28"/>
                    <a:pt x="99" y="37"/>
                    <a:pt x="8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8" y="37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9" y="0"/>
                    <a:pt x="107" y="8"/>
                    <a:pt x="10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645" y="3012"/>
              <a:ext cx="274" cy="274"/>
            </a:xfrm>
            <a:custGeom>
              <a:avLst/>
              <a:gdLst>
                <a:gd name="T0" fmla="*/ 274 w 274"/>
                <a:gd name="T1" fmla="*/ 101 h 274"/>
                <a:gd name="T2" fmla="*/ 172 w 274"/>
                <a:gd name="T3" fmla="*/ 101 h 274"/>
                <a:gd name="T4" fmla="*/ 172 w 274"/>
                <a:gd name="T5" fmla="*/ 0 h 274"/>
                <a:gd name="T6" fmla="*/ 101 w 274"/>
                <a:gd name="T7" fmla="*/ 0 h 274"/>
                <a:gd name="T8" fmla="*/ 101 w 274"/>
                <a:gd name="T9" fmla="*/ 101 h 274"/>
                <a:gd name="T10" fmla="*/ 0 w 274"/>
                <a:gd name="T11" fmla="*/ 101 h 274"/>
                <a:gd name="T12" fmla="*/ 0 w 274"/>
                <a:gd name="T13" fmla="*/ 172 h 274"/>
                <a:gd name="T14" fmla="*/ 101 w 274"/>
                <a:gd name="T15" fmla="*/ 172 h 274"/>
                <a:gd name="T16" fmla="*/ 101 w 274"/>
                <a:gd name="T17" fmla="*/ 274 h 274"/>
                <a:gd name="T18" fmla="*/ 172 w 274"/>
                <a:gd name="T19" fmla="*/ 274 h 274"/>
                <a:gd name="T20" fmla="*/ 172 w 274"/>
                <a:gd name="T21" fmla="*/ 172 h 274"/>
                <a:gd name="T22" fmla="*/ 274 w 274"/>
                <a:gd name="T23" fmla="*/ 172 h 274"/>
                <a:gd name="T24" fmla="*/ 274 w 274"/>
                <a:gd name="T25" fmla="*/ 10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74">
                  <a:moveTo>
                    <a:pt x="274" y="101"/>
                  </a:moveTo>
                  <a:lnTo>
                    <a:pt x="172" y="101"/>
                  </a:lnTo>
                  <a:lnTo>
                    <a:pt x="172" y="0"/>
                  </a:lnTo>
                  <a:lnTo>
                    <a:pt x="101" y="0"/>
                  </a:lnTo>
                  <a:lnTo>
                    <a:pt x="101" y="101"/>
                  </a:lnTo>
                  <a:lnTo>
                    <a:pt x="0" y="101"/>
                  </a:lnTo>
                  <a:lnTo>
                    <a:pt x="0" y="172"/>
                  </a:lnTo>
                  <a:lnTo>
                    <a:pt x="101" y="172"/>
                  </a:lnTo>
                  <a:lnTo>
                    <a:pt x="101" y="274"/>
                  </a:lnTo>
                  <a:lnTo>
                    <a:pt x="172" y="274"/>
                  </a:lnTo>
                  <a:lnTo>
                    <a:pt x="172" y="172"/>
                  </a:lnTo>
                  <a:lnTo>
                    <a:pt x="274" y="172"/>
                  </a:lnTo>
                  <a:lnTo>
                    <a:pt x="274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</p:grpSp>
      <p:grpSp>
        <p:nvGrpSpPr>
          <p:cNvPr id="81" name="Group 10"/>
          <p:cNvGrpSpPr>
            <a:grpSpLocks noChangeAspect="1"/>
          </p:cNvGrpSpPr>
          <p:nvPr/>
        </p:nvGrpSpPr>
        <p:grpSpPr bwMode="auto">
          <a:xfrm>
            <a:off x="5782994" y="3675328"/>
            <a:ext cx="804799" cy="800204"/>
            <a:chOff x="3152" y="1268"/>
            <a:chExt cx="1226" cy="1219"/>
          </a:xfrm>
        </p:grpSpPr>
        <p:sp>
          <p:nvSpPr>
            <p:cNvPr id="82" name="AutoShape 9"/>
            <p:cNvSpPr>
              <a:spLocks noChangeAspect="1" noChangeArrowheads="1" noTextEdit="1"/>
            </p:cNvSpPr>
            <p:nvPr/>
          </p:nvSpPr>
          <p:spPr bwMode="auto">
            <a:xfrm>
              <a:off x="3152" y="1268"/>
              <a:ext cx="1226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157" y="1268"/>
              <a:ext cx="1214" cy="1212"/>
            </a:xfrm>
            <a:prstGeom prst="ellipse">
              <a:avLst/>
            </a:prstGeom>
            <a:solidFill>
              <a:srgbClr val="018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3901" y="1781"/>
              <a:ext cx="14" cy="4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1"/>
                    <a:pt x="2" y="1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3759" y="1778"/>
              <a:ext cx="182" cy="130"/>
            </a:xfrm>
            <a:custGeom>
              <a:avLst/>
              <a:gdLst>
                <a:gd name="T0" fmla="*/ 3 w 77"/>
                <a:gd name="T1" fmla="*/ 55 h 55"/>
                <a:gd name="T2" fmla="*/ 77 w 77"/>
                <a:gd name="T3" fmla="*/ 19 h 55"/>
                <a:gd name="T4" fmla="*/ 64 w 77"/>
                <a:gd name="T5" fmla="*/ 6 h 55"/>
                <a:gd name="T6" fmla="*/ 43 w 77"/>
                <a:gd name="T7" fmla="*/ 0 h 55"/>
                <a:gd name="T8" fmla="*/ 7 w 77"/>
                <a:gd name="T9" fmla="*/ 22 h 55"/>
                <a:gd name="T10" fmla="*/ 3 w 7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5">
                  <a:moveTo>
                    <a:pt x="3" y="55"/>
                  </a:moveTo>
                  <a:cubicBezTo>
                    <a:pt x="3" y="55"/>
                    <a:pt x="3" y="55"/>
                    <a:pt x="77" y="19"/>
                  </a:cubicBezTo>
                  <a:cubicBezTo>
                    <a:pt x="74" y="13"/>
                    <a:pt x="69" y="9"/>
                    <a:pt x="64" y="6"/>
                  </a:cubicBezTo>
                  <a:cubicBezTo>
                    <a:pt x="57" y="2"/>
                    <a:pt x="50" y="0"/>
                    <a:pt x="43" y="0"/>
                  </a:cubicBezTo>
                  <a:cubicBezTo>
                    <a:pt x="28" y="0"/>
                    <a:pt x="14" y="8"/>
                    <a:pt x="7" y="22"/>
                  </a:cubicBezTo>
                  <a:cubicBezTo>
                    <a:pt x="1" y="31"/>
                    <a:pt x="0" y="43"/>
                    <a:pt x="3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3771" y="1818"/>
              <a:ext cx="5" cy="1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3891" y="1778"/>
              <a:ext cx="10" cy="3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3780" y="1851"/>
              <a:ext cx="185" cy="126"/>
            </a:xfrm>
            <a:custGeom>
              <a:avLst/>
              <a:gdLst>
                <a:gd name="T0" fmla="*/ 34 w 78"/>
                <a:gd name="T1" fmla="*/ 53 h 53"/>
                <a:gd name="T2" fmla="*/ 71 w 78"/>
                <a:gd name="T3" fmla="*/ 32 h 53"/>
                <a:gd name="T4" fmla="*/ 75 w 78"/>
                <a:gd name="T5" fmla="*/ 0 h 53"/>
                <a:gd name="T6" fmla="*/ 0 w 78"/>
                <a:gd name="T7" fmla="*/ 37 h 53"/>
                <a:gd name="T8" fmla="*/ 13 w 78"/>
                <a:gd name="T9" fmla="*/ 49 h 53"/>
                <a:gd name="T10" fmla="*/ 34 w 78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53">
                  <a:moveTo>
                    <a:pt x="34" y="53"/>
                  </a:moveTo>
                  <a:cubicBezTo>
                    <a:pt x="50" y="53"/>
                    <a:pt x="64" y="45"/>
                    <a:pt x="71" y="32"/>
                  </a:cubicBezTo>
                  <a:cubicBezTo>
                    <a:pt x="77" y="23"/>
                    <a:pt x="78" y="12"/>
                    <a:pt x="75" y="0"/>
                  </a:cubicBezTo>
                  <a:cubicBezTo>
                    <a:pt x="75" y="0"/>
                    <a:pt x="75" y="0"/>
                    <a:pt x="0" y="37"/>
                  </a:cubicBezTo>
                  <a:cubicBezTo>
                    <a:pt x="4" y="42"/>
                    <a:pt x="8" y="45"/>
                    <a:pt x="13" y="49"/>
                  </a:cubicBezTo>
                  <a:cubicBezTo>
                    <a:pt x="20" y="52"/>
                    <a:pt x="27" y="53"/>
                    <a:pt x="3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3837" y="1929"/>
              <a:ext cx="116" cy="62"/>
            </a:xfrm>
            <a:custGeom>
              <a:avLst/>
              <a:gdLst>
                <a:gd name="T0" fmla="*/ 10 w 49"/>
                <a:gd name="T1" fmla="*/ 23 h 26"/>
                <a:gd name="T2" fmla="*/ 0 w 49"/>
                <a:gd name="T3" fmla="*/ 22 h 26"/>
                <a:gd name="T4" fmla="*/ 49 w 49"/>
                <a:gd name="T5" fmla="*/ 0 h 26"/>
                <a:gd name="T6" fmla="*/ 10 w 49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6">
                  <a:moveTo>
                    <a:pt x="10" y="23"/>
                  </a:moveTo>
                  <a:cubicBezTo>
                    <a:pt x="7" y="23"/>
                    <a:pt x="4" y="22"/>
                    <a:pt x="0" y="22"/>
                  </a:cubicBezTo>
                  <a:cubicBezTo>
                    <a:pt x="19" y="26"/>
                    <a:pt x="39" y="18"/>
                    <a:pt x="49" y="0"/>
                  </a:cubicBezTo>
                  <a:cubicBezTo>
                    <a:pt x="41" y="14"/>
                    <a:pt x="26" y="23"/>
                    <a:pt x="1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3549" y="1795"/>
              <a:ext cx="130" cy="189"/>
            </a:xfrm>
            <a:custGeom>
              <a:avLst/>
              <a:gdLst>
                <a:gd name="T0" fmla="*/ 47 w 55"/>
                <a:gd name="T1" fmla="*/ 0 h 80"/>
                <a:gd name="T2" fmla="*/ 36 w 55"/>
                <a:gd name="T3" fmla="*/ 2 h 80"/>
                <a:gd name="T4" fmla="*/ 7 w 55"/>
                <a:gd name="T5" fmla="*/ 54 h 80"/>
                <a:gd name="T6" fmla="*/ 27 w 55"/>
                <a:gd name="T7" fmla="*/ 80 h 80"/>
                <a:gd name="T8" fmla="*/ 55 w 55"/>
                <a:gd name="T9" fmla="*/ 1 h 80"/>
                <a:gd name="T10" fmla="*/ 47 w 55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47" y="0"/>
                  </a:moveTo>
                  <a:cubicBezTo>
                    <a:pt x="43" y="0"/>
                    <a:pt x="40" y="1"/>
                    <a:pt x="36" y="2"/>
                  </a:cubicBezTo>
                  <a:cubicBezTo>
                    <a:pt x="14" y="8"/>
                    <a:pt x="0" y="31"/>
                    <a:pt x="7" y="54"/>
                  </a:cubicBezTo>
                  <a:cubicBezTo>
                    <a:pt x="9" y="64"/>
                    <a:pt x="17" y="74"/>
                    <a:pt x="27" y="80"/>
                  </a:cubicBezTo>
                  <a:cubicBezTo>
                    <a:pt x="27" y="80"/>
                    <a:pt x="27" y="80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>
              <a:off x="3674" y="179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3674" y="179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3648" y="2000"/>
              <a:ext cx="21" cy="0"/>
            </a:xfrm>
            <a:custGeom>
              <a:avLst/>
              <a:gdLst>
                <a:gd name="T0" fmla="*/ 5 w 9"/>
                <a:gd name="T1" fmla="*/ 0 w 9"/>
                <a:gd name="T2" fmla="*/ 9 w 9"/>
                <a:gd name="T3" fmla="*/ 5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7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3646" y="1809"/>
              <a:ext cx="125" cy="184"/>
            </a:xfrm>
            <a:custGeom>
              <a:avLst/>
              <a:gdLst>
                <a:gd name="T0" fmla="*/ 47 w 53"/>
                <a:gd name="T1" fmla="*/ 25 h 78"/>
                <a:gd name="T2" fmla="*/ 28 w 53"/>
                <a:gd name="T3" fmla="*/ 0 h 78"/>
                <a:gd name="T4" fmla="*/ 0 w 53"/>
                <a:gd name="T5" fmla="*/ 78 h 78"/>
                <a:gd name="T6" fmla="*/ 6 w 53"/>
                <a:gd name="T7" fmla="*/ 78 h 78"/>
                <a:gd name="T8" fmla="*/ 17 w 53"/>
                <a:gd name="T9" fmla="*/ 77 h 78"/>
                <a:gd name="T10" fmla="*/ 47 w 53"/>
                <a:gd name="T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8">
                  <a:moveTo>
                    <a:pt x="47" y="25"/>
                  </a:moveTo>
                  <a:cubicBezTo>
                    <a:pt x="43" y="15"/>
                    <a:pt x="36" y="6"/>
                    <a:pt x="28" y="0"/>
                  </a:cubicBezTo>
                  <a:cubicBezTo>
                    <a:pt x="28" y="0"/>
                    <a:pt x="28" y="0"/>
                    <a:pt x="0" y="78"/>
                  </a:cubicBezTo>
                  <a:cubicBezTo>
                    <a:pt x="2" y="78"/>
                    <a:pt x="3" y="78"/>
                    <a:pt x="6" y="78"/>
                  </a:cubicBezTo>
                  <a:cubicBezTo>
                    <a:pt x="9" y="78"/>
                    <a:pt x="14" y="78"/>
                    <a:pt x="17" y="77"/>
                  </a:cubicBezTo>
                  <a:cubicBezTo>
                    <a:pt x="40" y="71"/>
                    <a:pt x="53" y="48"/>
                    <a:pt x="4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5" name="Freeform 23"/>
            <p:cNvSpPr>
              <a:spLocks noEditPoints="1"/>
            </p:cNvSpPr>
            <p:nvPr/>
          </p:nvSpPr>
          <p:spPr bwMode="auto">
            <a:xfrm>
              <a:off x="3452" y="1384"/>
              <a:ext cx="619" cy="978"/>
            </a:xfrm>
            <a:custGeom>
              <a:avLst/>
              <a:gdLst>
                <a:gd name="T0" fmla="*/ 232 w 262"/>
                <a:gd name="T1" fmla="*/ 97 h 414"/>
                <a:gd name="T2" fmla="*/ 187 w 262"/>
                <a:gd name="T3" fmla="*/ 97 h 414"/>
                <a:gd name="T4" fmla="*/ 187 w 262"/>
                <a:gd name="T5" fmla="*/ 47 h 414"/>
                <a:gd name="T6" fmla="*/ 214 w 262"/>
                <a:gd name="T7" fmla="*/ 47 h 414"/>
                <a:gd name="T8" fmla="*/ 214 w 262"/>
                <a:gd name="T9" fmla="*/ 0 h 414"/>
                <a:gd name="T10" fmla="*/ 49 w 262"/>
                <a:gd name="T11" fmla="*/ 0 h 414"/>
                <a:gd name="T12" fmla="*/ 49 w 262"/>
                <a:gd name="T13" fmla="*/ 47 h 414"/>
                <a:gd name="T14" fmla="*/ 76 w 262"/>
                <a:gd name="T15" fmla="*/ 47 h 414"/>
                <a:gd name="T16" fmla="*/ 76 w 262"/>
                <a:gd name="T17" fmla="*/ 97 h 414"/>
                <a:gd name="T18" fmla="*/ 30 w 262"/>
                <a:gd name="T19" fmla="*/ 97 h 414"/>
                <a:gd name="T20" fmla="*/ 0 w 262"/>
                <a:gd name="T21" fmla="*/ 127 h 414"/>
                <a:gd name="T22" fmla="*/ 0 w 262"/>
                <a:gd name="T23" fmla="*/ 385 h 414"/>
                <a:gd name="T24" fmla="*/ 30 w 262"/>
                <a:gd name="T25" fmla="*/ 414 h 414"/>
                <a:gd name="T26" fmla="*/ 232 w 262"/>
                <a:gd name="T27" fmla="*/ 414 h 414"/>
                <a:gd name="T28" fmla="*/ 262 w 262"/>
                <a:gd name="T29" fmla="*/ 385 h 414"/>
                <a:gd name="T30" fmla="*/ 262 w 262"/>
                <a:gd name="T31" fmla="*/ 127 h 414"/>
                <a:gd name="T32" fmla="*/ 232 w 262"/>
                <a:gd name="T33" fmla="*/ 97 h 414"/>
                <a:gd name="T34" fmla="*/ 93 w 262"/>
                <a:gd name="T35" fmla="*/ 47 h 414"/>
                <a:gd name="T36" fmla="*/ 169 w 262"/>
                <a:gd name="T37" fmla="*/ 47 h 414"/>
                <a:gd name="T38" fmla="*/ 169 w 262"/>
                <a:gd name="T39" fmla="*/ 97 h 414"/>
                <a:gd name="T40" fmla="*/ 93 w 262"/>
                <a:gd name="T41" fmla="*/ 97 h 414"/>
                <a:gd name="T42" fmla="*/ 93 w 262"/>
                <a:gd name="T43" fmla="*/ 47 h 414"/>
                <a:gd name="T44" fmla="*/ 247 w 262"/>
                <a:gd name="T45" fmla="*/ 385 h 414"/>
                <a:gd name="T46" fmla="*/ 232 w 262"/>
                <a:gd name="T47" fmla="*/ 399 h 414"/>
                <a:gd name="T48" fmla="*/ 30 w 262"/>
                <a:gd name="T49" fmla="*/ 399 h 414"/>
                <a:gd name="T50" fmla="*/ 16 w 262"/>
                <a:gd name="T51" fmla="*/ 385 h 414"/>
                <a:gd name="T52" fmla="*/ 16 w 262"/>
                <a:gd name="T53" fmla="*/ 127 h 414"/>
                <a:gd name="T54" fmla="*/ 30 w 262"/>
                <a:gd name="T55" fmla="*/ 113 h 414"/>
                <a:gd name="T56" fmla="*/ 232 w 262"/>
                <a:gd name="T57" fmla="*/ 113 h 414"/>
                <a:gd name="T58" fmla="*/ 247 w 262"/>
                <a:gd name="T59" fmla="*/ 127 h 414"/>
                <a:gd name="T60" fmla="*/ 247 w 262"/>
                <a:gd name="T61" fmla="*/ 38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2" h="414">
                  <a:moveTo>
                    <a:pt x="232" y="97"/>
                  </a:moveTo>
                  <a:cubicBezTo>
                    <a:pt x="187" y="97"/>
                    <a:pt x="187" y="97"/>
                    <a:pt x="187" y="9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14" y="97"/>
                    <a:pt x="0" y="110"/>
                    <a:pt x="0" y="127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402"/>
                    <a:pt x="14" y="414"/>
                    <a:pt x="30" y="414"/>
                  </a:cubicBezTo>
                  <a:cubicBezTo>
                    <a:pt x="232" y="414"/>
                    <a:pt x="232" y="414"/>
                    <a:pt x="232" y="414"/>
                  </a:cubicBezTo>
                  <a:cubicBezTo>
                    <a:pt x="250" y="414"/>
                    <a:pt x="262" y="402"/>
                    <a:pt x="262" y="385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62" y="110"/>
                    <a:pt x="250" y="97"/>
                    <a:pt x="232" y="97"/>
                  </a:cubicBezTo>
                  <a:close/>
                  <a:moveTo>
                    <a:pt x="93" y="47"/>
                  </a:moveTo>
                  <a:cubicBezTo>
                    <a:pt x="169" y="47"/>
                    <a:pt x="169" y="47"/>
                    <a:pt x="169" y="47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93" y="97"/>
                    <a:pt x="93" y="97"/>
                    <a:pt x="93" y="97"/>
                  </a:cubicBezTo>
                  <a:lnTo>
                    <a:pt x="93" y="47"/>
                  </a:lnTo>
                  <a:close/>
                  <a:moveTo>
                    <a:pt x="247" y="385"/>
                  </a:moveTo>
                  <a:cubicBezTo>
                    <a:pt x="247" y="392"/>
                    <a:pt x="240" y="399"/>
                    <a:pt x="232" y="399"/>
                  </a:cubicBezTo>
                  <a:cubicBezTo>
                    <a:pt x="30" y="399"/>
                    <a:pt x="30" y="399"/>
                    <a:pt x="30" y="399"/>
                  </a:cubicBezTo>
                  <a:cubicBezTo>
                    <a:pt x="22" y="399"/>
                    <a:pt x="16" y="392"/>
                    <a:pt x="16" y="385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0"/>
                    <a:pt x="22" y="113"/>
                    <a:pt x="30" y="113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40" y="113"/>
                    <a:pt x="247" y="120"/>
                    <a:pt x="247" y="127"/>
                  </a:cubicBezTo>
                  <a:lnTo>
                    <a:pt x="247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3825" y="2114"/>
              <a:ext cx="142" cy="172"/>
            </a:xfrm>
            <a:custGeom>
              <a:avLst/>
              <a:gdLst>
                <a:gd name="T0" fmla="*/ 13 w 60"/>
                <a:gd name="T1" fmla="*/ 73 h 73"/>
                <a:gd name="T2" fmla="*/ 60 w 60"/>
                <a:gd name="T3" fmla="*/ 3 h 73"/>
                <a:gd name="T4" fmla="*/ 42 w 60"/>
                <a:gd name="T5" fmla="*/ 0 h 73"/>
                <a:gd name="T6" fmla="*/ 0 w 60"/>
                <a:gd name="T7" fmla="*/ 42 h 73"/>
                <a:gd name="T8" fmla="*/ 13 w 6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3">
                  <a:moveTo>
                    <a:pt x="13" y="73"/>
                  </a:moveTo>
                  <a:cubicBezTo>
                    <a:pt x="13" y="73"/>
                    <a:pt x="13" y="73"/>
                    <a:pt x="60" y="3"/>
                  </a:cubicBezTo>
                  <a:cubicBezTo>
                    <a:pt x="54" y="1"/>
                    <a:pt x="48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3"/>
                    <a:pt x="5" y="6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7" name="Freeform 25"/>
            <p:cNvSpPr>
              <a:spLocks/>
            </p:cNvSpPr>
            <p:nvPr/>
          </p:nvSpPr>
          <p:spPr bwMode="auto">
            <a:xfrm>
              <a:off x="3884" y="2144"/>
              <a:ext cx="137" cy="168"/>
            </a:xfrm>
            <a:custGeom>
              <a:avLst/>
              <a:gdLst>
                <a:gd name="T0" fmla="*/ 47 w 58"/>
                <a:gd name="T1" fmla="*/ 0 h 71"/>
                <a:gd name="T2" fmla="*/ 0 w 58"/>
                <a:gd name="T3" fmla="*/ 68 h 71"/>
                <a:gd name="T4" fmla="*/ 17 w 58"/>
                <a:gd name="T5" fmla="*/ 71 h 71"/>
                <a:gd name="T6" fmla="*/ 58 w 58"/>
                <a:gd name="T7" fmla="*/ 29 h 71"/>
                <a:gd name="T8" fmla="*/ 47 w 5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1">
                  <a:moveTo>
                    <a:pt x="47" y="0"/>
                  </a:moveTo>
                  <a:cubicBezTo>
                    <a:pt x="47" y="0"/>
                    <a:pt x="47" y="0"/>
                    <a:pt x="0" y="68"/>
                  </a:cubicBezTo>
                  <a:cubicBezTo>
                    <a:pt x="6" y="70"/>
                    <a:pt x="11" y="71"/>
                    <a:pt x="17" y="71"/>
                  </a:cubicBezTo>
                  <a:cubicBezTo>
                    <a:pt x="40" y="71"/>
                    <a:pt x="58" y="51"/>
                    <a:pt x="58" y="29"/>
                  </a:cubicBezTo>
                  <a:cubicBezTo>
                    <a:pt x="58" y="17"/>
                    <a:pt x="55" y="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3516" y="2114"/>
              <a:ext cx="139" cy="172"/>
            </a:xfrm>
            <a:custGeom>
              <a:avLst/>
              <a:gdLst>
                <a:gd name="T0" fmla="*/ 13 w 59"/>
                <a:gd name="T1" fmla="*/ 73 h 73"/>
                <a:gd name="T2" fmla="*/ 59 w 59"/>
                <a:gd name="T3" fmla="*/ 4 h 73"/>
                <a:gd name="T4" fmla="*/ 42 w 59"/>
                <a:gd name="T5" fmla="*/ 0 h 73"/>
                <a:gd name="T6" fmla="*/ 0 w 59"/>
                <a:gd name="T7" fmla="*/ 42 h 73"/>
                <a:gd name="T8" fmla="*/ 13 w 5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3">
                  <a:moveTo>
                    <a:pt x="13" y="73"/>
                  </a:moveTo>
                  <a:cubicBezTo>
                    <a:pt x="13" y="73"/>
                    <a:pt x="13" y="73"/>
                    <a:pt x="59" y="4"/>
                  </a:cubicBezTo>
                  <a:cubicBezTo>
                    <a:pt x="54" y="1"/>
                    <a:pt x="48" y="0"/>
                    <a:pt x="42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54"/>
                    <a:pt x="4" y="6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3572" y="2144"/>
              <a:ext cx="142" cy="168"/>
            </a:xfrm>
            <a:custGeom>
              <a:avLst/>
              <a:gdLst>
                <a:gd name="T0" fmla="*/ 48 w 60"/>
                <a:gd name="T1" fmla="*/ 0 h 71"/>
                <a:gd name="T2" fmla="*/ 0 w 60"/>
                <a:gd name="T3" fmla="*/ 68 h 71"/>
                <a:gd name="T4" fmla="*/ 18 w 60"/>
                <a:gd name="T5" fmla="*/ 71 h 71"/>
                <a:gd name="T6" fmla="*/ 60 w 60"/>
                <a:gd name="T7" fmla="*/ 29 h 71"/>
                <a:gd name="T8" fmla="*/ 48 w 60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1">
                  <a:moveTo>
                    <a:pt x="48" y="0"/>
                  </a:moveTo>
                  <a:cubicBezTo>
                    <a:pt x="48" y="0"/>
                    <a:pt x="48" y="0"/>
                    <a:pt x="0" y="68"/>
                  </a:cubicBezTo>
                  <a:cubicBezTo>
                    <a:pt x="6" y="70"/>
                    <a:pt x="12" y="71"/>
                    <a:pt x="18" y="71"/>
                  </a:cubicBezTo>
                  <a:cubicBezTo>
                    <a:pt x="41" y="71"/>
                    <a:pt x="60" y="53"/>
                    <a:pt x="60" y="29"/>
                  </a:cubicBezTo>
                  <a:cubicBezTo>
                    <a:pt x="60" y="18"/>
                    <a:pt x="55" y="8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0" name="Freeform 28"/>
            <p:cNvSpPr>
              <a:spLocks/>
            </p:cNvSpPr>
            <p:nvPr/>
          </p:nvSpPr>
          <p:spPr bwMode="auto">
            <a:xfrm>
              <a:off x="3662" y="2114"/>
              <a:ext cx="192" cy="108"/>
            </a:xfrm>
            <a:custGeom>
              <a:avLst/>
              <a:gdLst>
                <a:gd name="T0" fmla="*/ 81 w 81"/>
                <a:gd name="T1" fmla="*/ 26 h 46"/>
                <a:gd name="T2" fmla="*/ 70 w 81"/>
                <a:gd name="T3" fmla="*/ 10 h 46"/>
                <a:gd name="T4" fmla="*/ 42 w 81"/>
                <a:gd name="T5" fmla="*/ 0 h 46"/>
                <a:gd name="T6" fmla="*/ 12 w 81"/>
                <a:gd name="T7" fmla="*/ 15 h 46"/>
                <a:gd name="T8" fmla="*/ 0 w 81"/>
                <a:gd name="T9" fmla="*/ 46 h 46"/>
                <a:gd name="T10" fmla="*/ 81 w 81"/>
                <a:gd name="T1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6">
                  <a:moveTo>
                    <a:pt x="81" y="26"/>
                  </a:moveTo>
                  <a:cubicBezTo>
                    <a:pt x="78" y="20"/>
                    <a:pt x="75" y="15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30" y="0"/>
                    <a:pt x="19" y="6"/>
                    <a:pt x="12" y="15"/>
                  </a:cubicBezTo>
                  <a:cubicBezTo>
                    <a:pt x="3" y="23"/>
                    <a:pt x="0" y="35"/>
                    <a:pt x="0" y="46"/>
                  </a:cubicBezTo>
                  <a:cubicBezTo>
                    <a:pt x="0" y="46"/>
                    <a:pt x="0" y="46"/>
                    <a:pt x="8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3672" y="2210"/>
              <a:ext cx="191" cy="102"/>
            </a:xfrm>
            <a:custGeom>
              <a:avLst/>
              <a:gdLst>
                <a:gd name="T0" fmla="*/ 80 w 81"/>
                <a:gd name="T1" fmla="*/ 0 h 43"/>
                <a:gd name="T2" fmla="*/ 0 w 81"/>
                <a:gd name="T3" fmla="*/ 19 h 43"/>
                <a:gd name="T4" fmla="*/ 10 w 81"/>
                <a:gd name="T5" fmla="*/ 33 h 43"/>
                <a:gd name="T6" fmla="*/ 38 w 81"/>
                <a:gd name="T7" fmla="*/ 43 h 43"/>
                <a:gd name="T8" fmla="*/ 70 w 81"/>
                <a:gd name="T9" fmla="*/ 29 h 43"/>
                <a:gd name="T10" fmla="*/ 80 w 81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3">
                  <a:moveTo>
                    <a:pt x="80" y="0"/>
                  </a:moveTo>
                  <a:cubicBezTo>
                    <a:pt x="80" y="0"/>
                    <a:pt x="80" y="0"/>
                    <a:pt x="0" y="19"/>
                  </a:cubicBezTo>
                  <a:cubicBezTo>
                    <a:pt x="3" y="25"/>
                    <a:pt x="6" y="29"/>
                    <a:pt x="10" y="33"/>
                  </a:cubicBezTo>
                  <a:cubicBezTo>
                    <a:pt x="18" y="40"/>
                    <a:pt x="27" y="43"/>
                    <a:pt x="38" y="43"/>
                  </a:cubicBezTo>
                  <a:cubicBezTo>
                    <a:pt x="50" y="43"/>
                    <a:pt x="61" y="39"/>
                    <a:pt x="70" y="29"/>
                  </a:cubicBezTo>
                  <a:cubicBezTo>
                    <a:pt x="77" y="21"/>
                    <a:pt x="81" y="1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3820" y="1913"/>
              <a:ext cx="163" cy="158"/>
            </a:xfrm>
            <a:custGeom>
              <a:avLst/>
              <a:gdLst>
                <a:gd name="T0" fmla="*/ 2 w 69"/>
                <a:gd name="T1" fmla="*/ 34 h 67"/>
                <a:gd name="T2" fmla="*/ 9 w 69"/>
                <a:gd name="T3" fmla="*/ 67 h 67"/>
                <a:gd name="T4" fmla="*/ 69 w 69"/>
                <a:gd name="T5" fmla="*/ 8 h 67"/>
                <a:gd name="T6" fmla="*/ 51 w 69"/>
                <a:gd name="T7" fmla="*/ 1 h 67"/>
                <a:gd name="T8" fmla="*/ 44 w 69"/>
                <a:gd name="T9" fmla="*/ 0 h 67"/>
                <a:gd name="T10" fmla="*/ 2 w 69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7">
                  <a:moveTo>
                    <a:pt x="2" y="34"/>
                  </a:moveTo>
                  <a:cubicBezTo>
                    <a:pt x="0" y="46"/>
                    <a:pt x="3" y="58"/>
                    <a:pt x="9" y="67"/>
                  </a:cubicBezTo>
                  <a:cubicBezTo>
                    <a:pt x="9" y="67"/>
                    <a:pt x="9" y="67"/>
                    <a:pt x="69" y="8"/>
                  </a:cubicBezTo>
                  <a:cubicBezTo>
                    <a:pt x="64" y="5"/>
                    <a:pt x="58" y="3"/>
                    <a:pt x="51" y="1"/>
                  </a:cubicBezTo>
                  <a:cubicBezTo>
                    <a:pt x="49" y="0"/>
                    <a:pt x="47" y="0"/>
                    <a:pt x="44" y="0"/>
                  </a:cubicBezTo>
                  <a:cubicBezTo>
                    <a:pt x="23" y="0"/>
                    <a:pt x="6" y="14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3889" y="191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3820" y="1915"/>
              <a:ext cx="69" cy="78"/>
            </a:xfrm>
            <a:custGeom>
              <a:avLst/>
              <a:gdLst>
                <a:gd name="T0" fmla="*/ 29 w 29"/>
                <a:gd name="T1" fmla="*/ 0 h 33"/>
                <a:gd name="T2" fmla="*/ 0 w 29"/>
                <a:gd name="T3" fmla="*/ 33 h 33"/>
                <a:gd name="T4" fmla="*/ 29 w 29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33">
                  <a:moveTo>
                    <a:pt x="29" y="0"/>
                  </a:moveTo>
                  <a:cubicBezTo>
                    <a:pt x="14" y="5"/>
                    <a:pt x="3" y="17"/>
                    <a:pt x="0" y="33"/>
                  </a:cubicBezTo>
                  <a:cubicBezTo>
                    <a:pt x="3" y="18"/>
                    <a:pt x="15" y="5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3868" y="1958"/>
              <a:ext cx="156" cy="156"/>
            </a:xfrm>
            <a:custGeom>
              <a:avLst/>
              <a:gdLst>
                <a:gd name="T0" fmla="*/ 65 w 66"/>
                <a:gd name="T1" fmla="*/ 32 h 66"/>
                <a:gd name="T2" fmla="*/ 59 w 66"/>
                <a:gd name="T3" fmla="*/ 0 h 66"/>
                <a:gd name="T4" fmla="*/ 0 w 66"/>
                <a:gd name="T5" fmla="*/ 59 h 66"/>
                <a:gd name="T6" fmla="*/ 16 w 66"/>
                <a:gd name="T7" fmla="*/ 65 h 66"/>
                <a:gd name="T8" fmla="*/ 23 w 66"/>
                <a:gd name="T9" fmla="*/ 66 h 66"/>
                <a:gd name="T10" fmla="*/ 65 w 66"/>
                <a:gd name="T11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65" y="32"/>
                  </a:moveTo>
                  <a:cubicBezTo>
                    <a:pt x="66" y="21"/>
                    <a:pt x="65" y="9"/>
                    <a:pt x="59" y="0"/>
                  </a:cubicBezTo>
                  <a:cubicBezTo>
                    <a:pt x="59" y="0"/>
                    <a:pt x="59" y="0"/>
                    <a:pt x="0" y="59"/>
                  </a:cubicBezTo>
                  <a:cubicBezTo>
                    <a:pt x="4" y="61"/>
                    <a:pt x="10" y="63"/>
                    <a:pt x="16" y="65"/>
                  </a:cubicBezTo>
                  <a:cubicBezTo>
                    <a:pt x="18" y="66"/>
                    <a:pt x="21" y="66"/>
                    <a:pt x="23" y="66"/>
                  </a:cubicBezTo>
                  <a:cubicBezTo>
                    <a:pt x="44" y="66"/>
                    <a:pt x="62" y="52"/>
                    <a:pt x="6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3955" y="2114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7" name="Freeform 35"/>
            <p:cNvSpPr>
              <a:spLocks noEditPoints="1"/>
            </p:cNvSpPr>
            <p:nvPr/>
          </p:nvSpPr>
          <p:spPr bwMode="auto">
            <a:xfrm>
              <a:off x="3511" y="1934"/>
              <a:ext cx="187" cy="130"/>
            </a:xfrm>
            <a:custGeom>
              <a:avLst/>
              <a:gdLst>
                <a:gd name="T0" fmla="*/ 65 w 79"/>
                <a:gd name="T1" fmla="*/ 7 h 55"/>
                <a:gd name="T2" fmla="*/ 44 w 79"/>
                <a:gd name="T3" fmla="*/ 1 h 55"/>
                <a:gd name="T4" fmla="*/ 7 w 79"/>
                <a:gd name="T5" fmla="*/ 23 h 55"/>
                <a:gd name="T6" fmla="*/ 4 w 79"/>
                <a:gd name="T7" fmla="*/ 55 h 55"/>
                <a:gd name="T8" fmla="*/ 79 w 79"/>
                <a:gd name="T9" fmla="*/ 19 h 55"/>
                <a:gd name="T10" fmla="*/ 65 w 79"/>
                <a:gd name="T11" fmla="*/ 7 h 55"/>
                <a:gd name="T12" fmla="*/ 56 w 79"/>
                <a:gd name="T13" fmla="*/ 0 h 55"/>
                <a:gd name="T14" fmla="*/ 66 w 79"/>
                <a:gd name="T15" fmla="*/ 4 h 55"/>
                <a:gd name="T16" fmla="*/ 56 w 79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55">
                  <a:moveTo>
                    <a:pt x="65" y="7"/>
                  </a:moveTo>
                  <a:cubicBezTo>
                    <a:pt x="59" y="3"/>
                    <a:pt x="52" y="1"/>
                    <a:pt x="44" y="1"/>
                  </a:cubicBezTo>
                  <a:cubicBezTo>
                    <a:pt x="29" y="1"/>
                    <a:pt x="15" y="9"/>
                    <a:pt x="7" y="23"/>
                  </a:cubicBezTo>
                  <a:cubicBezTo>
                    <a:pt x="2" y="32"/>
                    <a:pt x="0" y="44"/>
                    <a:pt x="4" y="55"/>
                  </a:cubicBezTo>
                  <a:cubicBezTo>
                    <a:pt x="4" y="55"/>
                    <a:pt x="4" y="55"/>
                    <a:pt x="79" y="19"/>
                  </a:cubicBezTo>
                  <a:cubicBezTo>
                    <a:pt x="74" y="14"/>
                    <a:pt x="70" y="9"/>
                    <a:pt x="65" y="7"/>
                  </a:cubicBezTo>
                  <a:close/>
                  <a:moveTo>
                    <a:pt x="56" y="0"/>
                  </a:moveTo>
                  <a:cubicBezTo>
                    <a:pt x="60" y="1"/>
                    <a:pt x="63" y="3"/>
                    <a:pt x="66" y="4"/>
                  </a:cubicBezTo>
                  <a:cubicBezTo>
                    <a:pt x="63" y="2"/>
                    <a:pt x="60" y="1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3565" y="2128"/>
              <a:ext cx="22" cy="9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4 h 4"/>
                <a:gd name="T4" fmla="*/ 0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3" y="1"/>
                    <a:pt x="6" y="3"/>
                    <a:pt x="9" y="4"/>
                  </a:cubicBezTo>
                  <a:cubicBezTo>
                    <a:pt x="6" y="3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3535" y="2010"/>
              <a:ext cx="182" cy="125"/>
            </a:xfrm>
            <a:custGeom>
              <a:avLst/>
              <a:gdLst>
                <a:gd name="T0" fmla="*/ 70 w 77"/>
                <a:gd name="T1" fmla="*/ 32 h 53"/>
                <a:gd name="T2" fmla="*/ 75 w 77"/>
                <a:gd name="T3" fmla="*/ 0 h 53"/>
                <a:gd name="T4" fmla="*/ 0 w 77"/>
                <a:gd name="T5" fmla="*/ 37 h 53"/>
                <a:gd name="T6" fmla="*/ 14 w 77"/>
                <a:gd name="T7" fmla="*/ 47 h 53"/>
                <a:gd name="T8" fmla="*/ 34 w 77"/>
                <a:gd name="T9" fmla="*/ 53 h 53"/>
                <a:gd name="T10" fmla="*/ 70 w 77"/>
                <a:gd name="T11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3">
                  <a:moveTo>
                    <a:pt x="70" y="32"/>
                  </a:moveTo>
                  <a:cubicBezTo>
                    <a:pt x="76" y="21"/>
                    <a:pt x="77" y="11"/>
                    <a:pt x="75" y="0"/>
                  </a:cubicBezTo>
                  <a:cubicBezTo>
                    <a:pt x="75" y="0"/>
                    <a:pt x="75" y="0"/>
                    <a:pt x="0" y="37"/>
                  </a:cubicBezTo>
                  <a:cubicBezTo>
                    <a:pt x="3" y="40"/>
                    <a:pt x="8" y="45"/>
                    <a:pt x="14" y="47"/>
                  </a:cubicBezTo>
                  <a:cubicBezTo>
                    <a:pt x="20" y="51"/>
                    <a:pt x="27" y="53"/>
                    <a:pt x="34" y="53"/>
                  </a:cubicBezTo>
                  <a:cubicBezTo>
                    <a:pt x="49" y="53"/>
                    <a:pt x="63" y="45"/>
                    <a:pt x="7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10" name="Freeform 38"/>
            <p:cNvSpPr>
              <a:spLocks noEditPoints="1"/>
            </p:cNvSpPr>
            <p:nvPr/>
          </p:nvSpPr>
          <p:spPr bwMode="auto">
            <a:xfrm>
              <a:off x="3662" y="1929"/>
              <a:ext cx="125" cy="201"/>
            </a:xfrm>
            <a:custGeom>
              <a:avLst/>
              <a:gdLst>
                <a:gd name="T0" fmla="*/ 53 w 53"/>
                <a:gd name="T1" fmla="*/ 1 h 85"/>
                <a:gd name="T2" fmla="*/ 30 w 53"/>
                <a:gd name="T3" fmla="*/ 4 h 85"/>
                <a:gd name="T4" fmla="*/ 47 w 53"/>
                <a:gd name="T5" fmla="*/ 1 h 85"/>
                <a:gd name="T6" fmla="*/ 53 w 53"/>
                <a:gd name="T7" fmla="*/ 1 h 85"/>
                <a:gd name="T8" fmla="*/ 31 w 53"/>
                <a:gd name="T9" fmla="*/ 6 h 85"/>
                <a:gd name="T10" fmla="*/ 8 w 53"/>
                <a:gd name="T11" fmla="*/ 61 h 85"/>
                <a:gd name="T12" fmla="*/ 31 w 53"/>
                <a:gd name="T13" fmla="*/ 85 h 85"/>
                <a:gd name="T14" fmla="*/ 50 w 53"/>
                <a:gd name="T15" fmla="*/ 4 h 85"/>
                <a:gd name="T16" fmla="*/ 47 w 53"/>
                <a:gd name="T17" fmla="*/ 4 h 85"/>
                <a:gd name="T18" fmla="*/ 31 w 53"/>
                <a:gd name="T1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85">
                  <a:moveTo>
                    <a:pt x="53" y="1"/>
                  </a:moveTo>
                  <a:cubicBezTo>
                    <a:pt x="46" y="0"/>
                    <a:pt x="39" y="1"/>
                    <a:pt x="30" y="4"/>
                  </a:cubicBezTo>
                  <a:cubicBezTo>
                    <a:pt x="36" y="3"/>
                    <a:pt x="42" y="1"/>
                    <a:pt x="47" y="1"/>
                  </a:cubicBezTo>
                  <a:lnTo>
                    <a:pt x="53" y="1"/>
                  </a:lnTo>
                  <a:close/>
                  <a:moveTo>
                    <a:pt x="31" y="6"/>
                  </a:moveTo>
                  <a:cubicBezTo>
                    <a:pt x="10" y="16"/>
                    <a:pt x="0" y="39"/>
                    <a:pt x="8" y="61"/>
                  </a:cubicBezTo>
                  <a:cubicBezTo>
                    <a:pt x="13" y="72"/>
                    <a:pt x="21" y="80"/>
                    <a:pt x="31" y="85"/>
                  </a:cubicBezTo>
                  <a:cubicBezTo>
                    <a:pt x="31" y="85"/>
                    <a:pt x="31" y="85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2" y="4"/>
                    <a:pt x="36" y="5"/>
                    <a:pt x="3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3771" y="1946"/>
              <a:ext cx="104" cy="191"/>
            </a:xfrm>
            <a:custGeom>
              <a:avLst/>
              <a:gdLst>
                <a:gd name="T0" fmla="*/ 39 w 44"/>
                <a:gd name="T1" fmla="*/ 56 h 81"/>
                <a:gd name="T2" fmla="*/ 41 w 44"/>
                <a:gd name="T3" fmla="*/ 24 h 81"/>
                <a:gd name="T4" fmla="*/ 18 w 44"/>
                <a:gd name="T5" fmla="*/ 0 h 81"/>
                <a:gd name="T6" fmla="*/ 0 w 44"/>
                <a:gd name="T7" fmla="*/ 81 h 81"/>
                <a:gd name="T8" fmla="*/ 2 w 44"/>
                <a:gd name="T9" fmla="*/ 81 h 81"/>
                <a:gd name="T10" fmla="*/ 16 w 44"/>
                <a:gd name="T11" fmla="*/ 78 h 81"/>
                <a:gd name="T12" fmla="*/ 39 w 44"/>
                <a:gd name="T13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1">
                  <a:moveTo>
                    <a:pt x="39" y="56"/>
                  </a:moveTo>
                  <a:cubicBezTo>
                    <a:pt x="44" y="45"/>
                    <a:pt x="44" y="34"/>
                    <a:pt x="41" y="24"/>
                  </a:cubicBezTo>
                  <a:cubicBezTo>
                    <a:pt x="36" y="13"/>
                    <a:pt x="29" y="5"/>
                    <a:pt x="18" y="0"/>
                  </a:cubicBezTo>
                  <a:cubicBezTo>
                    <a:pt x="18" y="0"/>
                    <a:pt x="18" y="0"/>
                    <a:pt x="0" y="81"/>
                  </a:cubicBezTo>
                  <a:cubicBezTo>
                    <a:pt x="1" y="81"/>
                    <a:pt x="1" y="81"/>
                    <a:pt x="2" y="81"/>
                  </a:cubicBezTo>
                  <a:cubicBezTo>
                    <a:pt x="7" y="81"/>
                    <a:pt x="11" y="80"/>
                    <a:pt x="16" y="78"/>
                  </a:cubicBezTo>
                  <a:cubicBezTo>
                    <a:pt x="27" y="74"/>
                    <a:pt x="35" y="66"/>
                    <a:pt x="39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183AB"/>
                </a:solidFill>
                <a:cs typeface="Arial" charset="0"/>
              </a:endParaRP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</a:t>
            </a:r>
            <a:r>
              <a:rPr lang="ru-RU" sz="3600" dirty="0" smtClean="0"/>
              <a:t>ощности </a:t>
            </a:r>
            <a:r>
              <a:rPr lang="ru-RU" sz="3600" dirty="0"/>
              <a:t>системы </a:t>
            </a:r>
            <a:r>
              <a:rPr lang="ru-RU" sz="3600" dirty="0" smtClean="0"/>
              <a:t>здравоохранения РФ и потоки больных </a:t>
            </a:r>
            <a:r>
              <a:rPr lang="ru-RU" sz="3600" dirty="0"/>
              <a:t>(2012/2015)</a:t>
            </a:r>
          </a:p>
        </p:txBody>
      </p:sp>
      <p:sp>
        <p:nvSpPr>
          <p:cNvPr id="113" name="Стрелка вправо 112"/>
          <p:cNvSpPr/>
          <p:nvPr/>
        </p:nvSpPr>
        <p:spPr>
          <a:xfrm>
            <a:off x="1503796" y="3886221"/>
            <a:ext cx="650393" cy="541191"/>
          </a:xfrm>
          <a:prstGeom prst="rightArrow">
            <a:avLst>
              <a:gd name="adj1" fmla="val 62160"/>
              <a:gd name="adj2" fmla="val 44789"/>
            </a:avLst>
          </a:prstGeom>
          <a:solidFill>
            <a:srgbClr val="C0C04C"/>
          </a:solidFill>
          <a:ln>
            <a:solidFill>
              <a:srgbClr val="C0C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4" name="Стрелка вправо 113"/>
          <p:cNvSpPr/>
          <p:nvPr/>
        </p:nvSpPr>
        <p:spPr>
          <a:xfrm>
            <a:off x="5090711" y="3859544"/>
            <a:ext cx="453195" cy="429437"/>
          </a:xfrm>
          <a:prstGeom prst="rightArrow">
            <a:avLst>
              <a:gd name="adj1" fmla="val 62160"/>
              <a:gd name="adj2" fmla="val 4478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6" name="Стрелка вправо 115"/>
          <p:cNvSpPr/>
          <p:nvPr/>
        </p:nvSpPr>
        <p:spPr>
          <a:xfrm rot="2714196">
            <a:off x="5015324" y="4598254"/>
            <a:ext cx="435594" cy="406049"/>
          </a:xfrm>
          <a:prstGeom prst="rightArrow">
            <a:avLst>
              <a:gd name="adj1" fmla="val 62160"/>
              <a:gd name="adj2" fmla="val 4478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7" name="Стрелка вправо 116"/>
          <p:cNvSpPr/>
          <p:nvPr/>
        </p:nvSpPr>
        <p:spPr>
          <a:xfrm rot="20260234">
            <a:off x="4886382" y="3204641"/>
            <a:ext cx="489450" cy="413842"/>
          </a:xfrm>
          <a:prstGeom prst="rightArrow">
            <a:avLst>
              <a:gd name="adj1" fmla="val 62160"/>
              <a:gd name="adj2" fmla="val 4478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2298353" y="2081891"/>
            <a:ext cx="4865941" cy="4536504"/>
          </a:xfrm>
          <a:prstGeom prst="ellipse">
            <a:avLst/>
          </a:prstGeom>
          <a:noFill/>
          <a:ln>
            <a:solidFill>
              <a:srgbClr val="C0C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7220900" y="4133828"/>
            <a:ext cx="650393" cy="541191"/>
          </a:xfrm>
          <a:prstGeom prst="rightArrow">
            <a:avLst>
              <a:gd name="adj1" fmla="val 62160"/>
              <a:gd name="adj2" fmla="val 44789"/>
            </a:avLst>
          </a:prstGeom>
          <a:solidFill>
            <a:srgbClr val="C0C04C"/>
          </a:solidFill>
          <a:ln>
            <a:solidFill>
              <a:srgbClr val="C0C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3" name="Группа 132"/>
          <p:cNvGrpSpPr/>
          <p:nvPr/>
        </p:nvGrpSpPr>
        <p:grpSpPr>
          <a:xfrm>
            <a:off x="4344129" y="1731091"/>
            <a:ext cx="716878" cy="722725"/>
            <a:chOff x="611560" y="2144787"/>
            <a:chExt cx="1800200" cy="1814884"/>
          </a:xfrm>
        </p:grpSpPr>
        <p:grpSp>
          <p:nvGrpSpPr>
            <p:cNvPr id="134" name="Group 5"/>
            <p:cNvGrpSpPr>
              <a:grpSpLocks noChangeAspect="1"/>
            </p:cNvGrpSpPr>
            <p:nvPr/>
          </p:nvGrpSpPr>
          <p:grpSpPr bwMode="auto">
            <a:xfrm>
              <a:off x="611560" y="2144787"/>
              <a:ext cx="1800200" cy="1814884"/>
              <a:chOff x="1381" y="1931"/>
              <a:chExt cx="613" cy="618"/>
            </a:xfrm>
          </p:grpSpPr>
          <p:sp>
            <p:nvSpPr>
              <p:cNvPr id="1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383" y="1933"/>
                <a:ext cx="609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139" name="Oval 6"/>
              <p:cNvSpPr>
                <a:spLocks noChangeArrowheads="1"/>
              </p:cNvSpPr>
              <p:nvPr/>
            </p:nvSpPr>
            <p:spPr bwMode="auto">
              <a:xfrm>
                <a:off x="1381" y="1931"/>
                <a:ext cx="613" cy="616"/>
              </a:xfrm>
              <a:prstGeom prst="ellipse">
                <a:avLst/>
              </a:prstGeom>
              <a:solidFill>
                <a:srgbClr val="CBB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135" name="Group 4"/>
            <p:cNvGrpSpPr>
              <a:grpSpLocks noChangeAspect="1"/>
            </p:cNvGrpSpPr>
            <p:nvPr/>
          </p:nvGrpSpPr>
          <p:grpSpPr bwMode="auto">
            <a:xfrm>
              <a:off x="1085850" y="2482850"/>
              <a:ext cx="904875" cy="1181100"/>
              <a:chOff x="684" y="1564"/>
              <a:chExt cx="570" cy="744"/>
            </a:xfrm>
          </p:grpSpPr>
          <p:sp>
            <p:nvSpPr>
              <p:cNvPr id="13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84" y="1564"/>
                <a:ext cx="570" cy="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137" name="Freeform 5"/>
              <p:cNvSpPr>
                <a:spLocks noEditPoints="1"/>
              </p:cNvSpPr>
              <p:nvPr/>
            </p:nvSpPr>
            <p:spPr bwMode="auto">
              <a:xfrm>
                <a:off x="684" y="1565"/>
                <a:ext cx="571" cy="743"/>
              </a:xfrm>
              <a:custGeom>
                <a:avLst/>
                <a:gdLst>
                  <a:gd name="T0" fmla="*/ 1070 w 1111"/>
                  <a:gd name="T1" fmla="*/ 223 h 1451"/>
                  <a:gd name="T2" fmla="*/ 976 w 1111"/>
                  <a:gd name="T3" fmla="*/ 92 h 1451"/>
                  <a:gd name="T4" fmla="*/ 822 w 1111"/>
                  <a:gd name="T5" fmla="*/ 15 h 1451"/>
                  <a:gd name="T6" fmla="*/ 655 w 1111"/>
                  <a:gd name="T7" fmla="*/ 0 h 1451"/>
                  <a:gd name="T8" fmla="*/ 92 w 1111"/>
                  <a:gd name="T9" fmla="*/ 0 h 1451"/>
                  <a:gd name="T10" fmla="*/ 92 w 1111"/>
                  <a:gd name="T11" fmla="*/ 673 h 1451"/>
                  <a:gd name="T12" fmla="*/ 0 w 1111"/>
                  <a:gd name="T13" fmla="*/ 673 h 1451"/>
                  <a:gd name="T14" fmla="*/ 0 w 1111"/>
                  <a:gd name="T15" fmla="*/ 823 h 1451"/>
                  <a:gd name="T16" fmla="*/ 92 w 1111"/>
                  <a:gd name="T17" fmla="*/ 823 h 1451"/>
                  <a:gd name="T18" fmla="*/ 92 w 1111"/>
                  <a:gd name="T19" fmla="*/ 884 h 1451"/>
                  <a:gd name="T20" fmla="*/ 0 w 1111"/>
                  <a:gd name="T21" fmla="*/ 884 h 1451"/>
                  <a:gd name="T22" fmla="*/ 0 w 1111"/>
                  <a:gd name="T23" fmla="*/ 1035 h 1451"/>
                  <a:gd name="T24" fmla="*/ 92 w 1111"/>
                  <a:gd name="T25" fmla="*/ 1035 h 1451"/>
                  <a:gd name="T26" fmla="*/ 92 w 1111"/>
                  <a:gd name="T27" fmla="*/ 1451 h 1451"/>
                  <a:gd name="T28" fmla="*/ 253 w 1111"/>
                  <a:gd name="T29" fmla="*/ 1451 h 1451"/>
                  <a:gd name="T30" fmla="*/ 253 w 1111"/>
                  <a:gd name="T31" fmla="*/ 1035 h 1451"/>
                  <a:gd name="T32" fmla="*/ 832 w 1111"/>
                  <a:gd name="T33" fmla="*/ 1035 h 1451"/>
                  <a:gd name="T34" fmla="*/ 832 w 1111"/>
                  <a:gd name="T35" fmla="*/ 884 h 1451"/>
                  <a:gd name="T36" fmla="*/ 253 w 1111"/>
                  <a:gd name="T37" fmla="*/ 884 h 1451"/>
                  <a:gd name="T38" fmla="*/ 253 w 1111"/>
                  <a:gd name="T39" fmla="*/ 823 h 1451"/>
                  <a:gd name="T40" fmla="*/ 263 w 1111"/>
                  <a:gd name="T41" fmla="*/ 823 h 1451"/>
                  <a:gd name="T42" fmla="*/ 668 w 1111"/>
                  <a:gd name="T43" fmla="*/ 823 h 1451"/>
                  <a:gd name="T44" fmla="*/ 1004 w 1111"/>
                  <a:gd name="T45" fmla="*/ 695 h 1451"/>
                  <a:gd name="T46" fmla="*/ 1111 w 1111"/>
                  <a:gd name="T47" fmla="*/ 420 h 1451"/>
                  <a:gd name="T48" fmla="*/ 1070 w 1111"/>
                  <a:gd name="T49" fmla="*/ 223 h 1451"/>
                  <a:gd name="T50" fmla="*/ 858 w 1111"/>
                  <a:gd name="T51" fmla="*/ 604 h 1451"/>
                  <a:gd name="T52" fmla="*/ 670 w 1111"/>
                  <a:gd name="T53" fmla="*/ 673 h 1451"/>
                  <a:gd name="T54" fmla="*/ 263 w 1111"/>
                  <a:gd name="T55" fmla="*/ 673 h 1451"/>
                  <a:gd name="T56" fmla="*/ 263 w 1111"/>
                  <a:gd name="T57" fmla="*/ 673 h 1451"/>
                  <a:gd name="T58" fmla="*/ 253 w 1111"/>
                  <a:gd name="T59" fmla="*/ 673 h 1451"/>
                  <a:gd name="T60" fmla="*/ 253 w 1111"/>
                  <a:gd name="T61" fmla="*/ 155 h 1451"/>
                  <a:gd name="T62" fmla="*/ 667 w 1111"/>
                  <a:gd name="T63" fmla="*/ 155 h 1451"/>
                  <a:gd name="T64" fmla="*/ 802 w 1111"/>
                  <a:gd name="T65" fmla="*/ 167 h 1451"/>
                  <a:gd name="T66" fmla="*/ 894 w 1111"/>
                  <a:gd name="T67" fmla="*/ 253 h 1451"/>
                  <a:gd name="T68" fmla="*/ 929 w 1111"/>
                  <a:gd name="T69" fmla="*/ 408 h 1451"/>
                  <a:gd name="T70" fmla="*/ 858 w 1111"/>
                  <a:gd name="T71" fmla="*/ 604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11" h="1451">
                    <a:moveTo>
                      <a:pt x="1070" y="223"/>
                    </a:moveTo>
                    <a:cubicBezTo>
                      <a:pt x="1047" y="162"/>
                      <a:pt x="1012" y="126"/>
                      <a:pt x="976" y="92"/>
                    </a:cubicBezTo>
                    <a:cubicBezTo>
                      <a:pt x="940" y="59"/>
                      <a:pt x="876" y="26"/>
                      <a:pt x="822" y="15"/>
                    </a:cubicBezTo>
                    <a:cubicBezTo>
                      <a:pt x="784" y="5"/>
                      <a:pt x="727" y="0"/>
                      <a:pt x="655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673"/>
                      <a:pt x="92" y="673"/>
                      <a:pt x="92" y="673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0" y="823"/>
                      <a:pt x="0" y="823"/>
                      <a:pt x="0" y="823"/>
                    </a:cubicBezTo>
                    <a:cubicBezTo>
                      <a:pt x="92" y="823"/>
                      <a:pt x="92" y="823"/>
                      <a:pt x="92" y="823"/>
                    </a:cubicBezTo>
                    <a:cubicBezTo>
                      <a:pt x="92" y="884"/>
                      <a:pt x="92" y="884"/>
                      <a:pt x="92" y="884"/>
                    </a:cubicBezTo>
                    <a:cubicBezTo>
                      <a:pt x="0" y="884"/>
                      <a:pt x="0" y="884"/>
                      <a:pt x="0" y="884"/>
                    </a:cubicBezTo>
                    <a:cubicBezTo>
                      <a:pt x="0" y="1035"/>
                      <a:pt x="0" y="1035"/>
                      <a:pt x="0" y="1035"/>
                    </a:cubicBezTo>
                    <a:cubicBezTo>
                      <a:pt x="92" y="1035"/>
                      <a:pt x="92" y="1035"/>
                      <a:pt x="92" y="1035"/>
                    </a:cubicBezTo>
                    <a:cubicBezTo>
                      <a:pt x="92" y="1451"/>
                      <a:pt x="92" y="1451"/>
                      <a:pt x="92" y="1451"/>
                    </a:cubicBezTo>
                    <a:cubicBezTo>
                      <a:pt x="253" y="1451"/>
                      <a:pt x="253" y="1451"/>
                      <a:pt x="253" y="1451"/>
                    </a:cubicBezTo>
                    <a:cubicBezTo>
                      <a:pt x="253" y="1035"/>
                      <a:pt x="253" y="1035"/>
                      <a:pt x="253" y="1035"/>
                    </a:cubicBezTo>
                    <a:cubicBezTo>
                      <a:pt x="832" y="1035"/>
                      <a:pt x="832" y="1035"/>
                      <a:pt x="832" y="1035"/>
                    </a:cubicBezTo>
                    <a:cubicBezTo>
                      <a:pt x="832" y="884"/>
                      <a:pt x="832" y="884"/>
                      <a:pt x="832" y="884"/>
                    </a:cubicBezTo>
                    <a:cubicBezTo>
                      <a:pt x="253" y="884"/>
                      <a:pt x="253" y="884"/>
                      <a:pt x="253" y="884"/>
                    </a:cubicBezTo>
                    <a:cubicBezTo>
                      <a:pt x="253" y="823"/>
                      <a:pt x="253" y="823"/>
                      <a:pt x="253" y="823"/>
                    </a:cubicBezTo>
                    <a:cubicBezTo>
                      <a:pt x="263" y="823"/>
                      <a:pt x="263" y="823"/>
                      <a:pt x="263" y="823"/>
                    </a:cubicBezTo>
                    <a:cubicBezTo>
                      <a:pt x="668" y="823"/>
                      <a:pt x="668" y="823"/>
                      <a:pt x="668" y="823"/>
                    </a:cubicBezTo>
                    <a:cubicBezTo>
                      <a:pt x="823" y="823"/>
                      <a:pt x="935" y="780"/>
                      <a:pt x="1004" y="695"/>
                    </a:cubicBezTo>
                    <a:cubicBezTo>
                      <a:pt x="1071" y="615"/>
                      <a:pt x="1111" y="544"/>
                      <a:pt x="1111" y="420"/>
                    </a:cubicBezTo>
                    <a:cubicBezTo>
                      <a:pt x="1111" y="348"/>
                      <a:pt x="1091" y="282"/>
                      <a:pt x="1070" y="223"/>
                    </a:cubicBezTo>
                    <a:close/>
                    <a:moveTo>
                      <a:pt x="858" y="604"/>
                    </a:moveTo>
                    <a:cubicBezTo>
                      <a:pt x="817" y="650"/>
                      <a:pt x="764" y="673"/>
                      <a:pt x="670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53" y="673"/>
                      <a:pt x="253" y="673"/>
                      <a:pt x="253" y="673"/>
                    </a:cubicBezTo>
                    <a:cubicBezTo>
                      <a:pt x="253" y="155"/>
                      <a:pt x="253" y="155"/>
                      <a:pt x="253" y="155"/>
                    </a:cubicBezTo>
                    <a:cubicBezTo>
                      <a:pt x="667" y="155"/>
                      <a:pt x="667" y="155"/>
                      <a:pt x="667" y="155"/>
                    </a:cubicBezTo>
                    <a:cubicBezTo>
                      <a:pt x="733" y="155"/>
                      <a:pt x="779" y="159"/>
                      <a:pt x="802" y="167"/>
                    </a:cubicBezTo>
                    <a:cubicBezTo>
                      <a:pt x="841" y="192"/>
                      <a:pt x="871" y="211"/>
                      <a:pt x="894" y="253"/>
                    </a:cubicBezTo>
                    <a:cubicBezTo>
                      <a:pt x="917" y="297"/>
                      <a:pt x="929" y="349"/>
                      <a:pt x="929" y="408"/>
                    </a:cubicBezTo>
                    <a:cubicBezTo>
                      <a:pt x="929" y="492"/>
                      <a:pt x="896" y="559"/>
                      <a:pt x="858" y="6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</p:grpSp>
      <p:cxnSp>
        <p:nvCxnSpPr>
          <p:cNvPr id="161" name="Прямая соединительная линия 160"/>
          <p:cNvCxnSpPr/>
          <p:nvPr/>
        </p:nvCxnSpPr>
        <p:spPr>
          <a:xfrm flipH="1">
            <a:off x="3480774" y="4440467"/>
            <a:ext cx="324004" cy="0"/>
          </a:xfrm>
          <a:prstGeom prst="line">
            <a:avLst/>
          </a:prstGeom>
          <a:ln w="38100">
            <a:solidFill>
              <a:srgbClr val="0183A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86275" y="4738910"/>
            <a:ext cx="154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Больные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564648" y="1700811"/>
            <a:ext cx="249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Вылеченные и «подремонтированные»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137566" y="4784282"/>
            <a:ext cx="176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Все врачи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(практикующие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минус 7 тыс.)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787022" y="4437112"/>
            <a:ext cx="142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Л</a:t>
            </a: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екарства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419623" y="5800521"/>
            <a:ext cx="135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К</a:t>
            </a: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ойки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500571" y="4762671"/>
            <a:ext cx="184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Знания врачей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575557" y="3188038"/>
            <a:ext cx="17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О</a:t>
            </a: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борудование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435176" y="1733440"/>
            <a:ext cx="200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ОБЪЕМ ДЕНЕГ в постоянных ценах</a:t>
            </a:r>
          </a:p>
        </p:txBody>
      </p:sp>
      <p:grpSp>
        <p:nvGrpSpPr>
          <p:cNvPr id="125" name="Группа 124"/>
          <p:cNvGrpSpPr/>
          <p:nvPr/>
        </p:nvGrpSpPr>
        <p:grpSpPr>
          <a:xfrm>
            <a:off x="107505" y="2315499"/>
            <a:ext cx="1350642" cy="2489031"/>
            <a:chOff x="1915009" y="1951531"/>
            <a:chExt cx="1203031" cy="2217006"/>
          </a:xfrm>
        </p:grpSpPr>
        <p:pic>
          <p:nvPicPr>
            <p:cNvPr id="118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009" y="1951531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699" y="2171945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069" y="2367388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605" y="2533569"/>
              <a:ext cx="535435" cy="1634968"/>
            </a:xfrm>
            <a:prstGeom prst="rect">
              <a:avLst/>
            </a:prstGeom>
            <a:noFill/>
            <a:extLst/>
          </p:spPr>
        </p:pic>
      </p:grpSp>
      <p:pic>
        <p:nvPicPr>
          <p:cNvPr id="2" name="Picture 2" descr="D:\CloudMail\ГЭОТАР\mrt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28" y="2108643"/>
            <a:ext cx="1122614" cy="11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7457331" y="5646633"/>
            <a:ext cx="1209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Умершие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6263505" y="6030543"/>
            <a:ext cx="920034" cy="541191"/>
          </a:xfrm>
          <a:prstGeom prst="rightArrow">
            <a:avLst>
              <a:gd name="adj1" fmla="val 62160"/>
              <a:gd name="adj2" fmla="val 4478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84714" y="1731089"/>
            <a:ext cx="1083241" cy="72038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4364" y="1700658"/>
            <a:ext cx="100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%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475173" y="3253851"/>
            <a:ext cx="208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-22 тыс.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(4%)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5317990" y="5040663"/>
            <a:ext cx="1083241" cy="72038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189332" y="4920041"/>
            <a:ext cx="228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124 тыс.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(10%)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cxnSp>
        <p:nvCxnSpPr>
          <p:cNvPr id="142" name="Прямая со стрелкой 141"/>
          <p:cNvCxnSpPr/>
          <p:nvPr/>
        </p:nvCxnSpPr>
        <p:spPr>
          <a:xfrm>
            <a:off x="8862653" y="2683382"/>
            <a:ext cx="0" cy="129515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5" name="Группа 144"/>
          <p:cNvGrpSpPr/>
          <p:nvPr/>
        </p:nvGrpSpPr>
        <p:grpSpPr>
          <a:xfrm>
            <a:off x="2377811" y="3663586"/>
            <a:ext cx="1150169" cy="1151625"/>
            <a:chOff x="2608167" y="2051679"/>
            <a:chExt cx="1077360" cy="1078725"/>
          </a:xfrm>
        </p:grpSpPr>
        <p:grpSp>
          <p:nvGrpSpPr>
            <p:cNvPr id="146" name="Group 1642"/>
            <p:cNvGrpSpPr>
              <a:grpSpLocks noChangeAspect="1"/>
            </p:cNvGrpSpPr>
            <p:nvPr/>
          </p:nvGrpSpPr>
          <p:grpSpPr bwMode="auto">
            <a:xfrm>
              <a:off x="2608167" y="2051679"/>
              <a:ext cx="1077360" cy="1078725"/>
              <a:chOff x="3097" y="2759"/>
              <a:chExt cx="789" cy="790"/>
            </a:xfrm>
          </p:grpSpPr>
          <p:sp>
            <p:nvSpPr>
              <p:cNvPr id="153" name="AutoShape 1641"/>
              <p:cNvSpPr>
                <a:spLocks noChangeAspect="1" noChangeArrowheads="1" noTextEdit="1"/>
              </p:cNvSpPr>
              <p:nvPr/>
            </p:nvSpPr>
            <p:spPr bwMode="auto">
              <a:xfrm>
                <a:off x="3134" y="2781"/>
                <a:ext cx="728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62" name="Oval 1643"/>
              <p:cNvSpPr>
                <a:spLocks noChangeArrowheads="1"/>
              </p:cNvSpPr>
              <p:nvPr/>
            </p:nvSpPr>
            <p:spPr bwMode="auto">
              <a:xfrm>
                <a:off x="3097" y="2759"/>
                <a:ext cx="789" cy="790"/>
              </a:xfrm>
              <a:prstGeom prst="ellipse">
                <a:avLst/>
              </a:prstGeom>
              <a:solidFill>
                <a:srgbClr val="0183AB"/>
              </a:solidFill>
              <a:ln w="9525" cap="flat" cmpd="sng" algn="ctr">
                <a:solidFill>
                  <a:srgbClr val="CEC597">
                    <a:shade val="80000"/>
                  </a:srgb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</a:endParaRPr>
              </a:p>
            </p:txBody>
          </p:sp>
        </p:grpSp>
        <p:grpSp>
          <p:nvGrpSpPr>
            <p:cNvPr id="147" name="Group 4"/>
            <p:cNvGrpSpPr>
              <a:grpSpLocks noChangeAspect="1"/>
            </p:cNvGrpSpPr>
            <p:nvPr/>
          </p:nvGrpSpPr>
          <p:grpSpPr bwMode="auto">
            <a:xfrm>
              <a:off x="2735954" y="2118837"/>
              <a:ext cx="838238" cy="940107"/>
              <a:chOff x="1707" y="1253"/>
              <a:chExt cx="576" cy="646"/>
            </a:xfrm>
          </p:grpSpPr>
          <p:sp>
            <p:nvSpPr>
              <p:cNvPr id="14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707" y="1253"/>
                <a:ext cx="57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49" name="Freeform 5"/>
              <p:cNvSpPr>
                <a:spLocks/>
              </p:cNvSpPr>
              <p:nvPr/>
            </p:nvSpPr>
            <p:spPr bwMode="auto">
              <a:xfrm>
                <a:off x="1870" y="1253"/>
                <a:ext cx="251" cy="477"/>
              </a:xfrm>
              <a:custGeom>
                <a:avLst/>
                <a:gdLst>
                  <a:gd name="T0" fmla="*/ 36 w 667"/>
                  <a:gd name="T1" fmla="*/ 578 h 1266"/>
                  <a:gd name="T2" fmla="*/ 46 w 667"/>
                  <a:gd name="T3" fmla="*/ 577 h 1266"/>
                  <a:gd name="T4" fmla="*/ 56 w 667"/>
                  <a:gd name="T5" fmla="*/ 573 h 1266"/>
                  <a:gd name="T6" fmla="*/ 92 w 667"/>
                  <a:gd name="T7" fmla="*/ 678 h 1266"/>
                  <a:gd name="T8" fmla="*/ 147 w 667"/>
                  <a:gd name="T9" fmla="*/ 796 h 1266"/>
                  <a:gd name="T10" fmla="*/ 141 w 667"/>
                  <a:gd name="T11" fmla="*/ 875 h 1266"/>
                  <a:gd name="T12" fmla="*/ 132 w 667"/>
                  <a:gd name="T13" fmla="*/ 918 h 1266"/>
                  <a:gd name="T14" fmla="*/ 130 w 667"/>
                  <a:gd name="T15" fmla="*/ 1067 h 1266"/>
                  <a:gd name="T16" fmla="*/ 289 w 667"/>
                  <a:gd name="T17" fmla="*/ 1266 h 1266"/>
                  <a:gd name="T18" fmla="*/ 314 w 667"/>
                  <a:gd name="T19" fmla="*/ 1249 h 1266"/>
                  <a:gd name="T20" fmla="*/ 355 w 667"/>
                  <a:gd name="T21" fmla="*/ 1249 h 1266"/>
                  <a:gd name="T22" fmla="*/ 380 w 667"/>
                  <a:gd name="T23" fmla="*/ 1266 h 1266"/>
                  <a:gd name="T24" fmla="*/ 539 w 667"/>
                  <a:gd name="T25" fmla="*/ 1067 h 1266"/>
                  <a:gd name="T26" fmla="*/ 535 w 667"/>
                  <a:gd name="T27" fmla="*/ 918 h 1266"/>
                  <a:gd name="T28" fmla="*/ 527 w 667"/>
                  <a:gd name="T29" fmla="*/ 875 h 1266"/>
                  <a:gd name="T30" fmla="*/ 521 w 667"/>
                  <a:gd name="T31" fmla="*/ 796 h 1266"/>
                  <a:gd name="T32" fmla="*/ 576 w 667"/>
                  <a:gd name="T33" fmla="*/ 678 h 1266"/>
                  <a:gd name="T34" fmla="*/ 612 w 667"/>
                  <a:gd name="T35" fmla="*/ 573 h 1266"/>
                  <a:gd name="T36" fmla="*/ 622 w 667"/>
                  <a:gd name="T37" fmla="*/ 577 h 1266"/>
                  <a:gd name="T38" fmla="*/ 632 w 667"/>
                  <a:gd name="T39" fmla="*/ 578 h 1266"/>
                  <a:gd name="T40" fmla="*/ 656 w 667"/>
                  <a:gd name="T41" fmla="*/ 554 h 1266"/>
                  <a:gd name="T42" fmla="*/ 667 w 667"/>
                  <a:gd name="T43" fmla="*/ 416 h 1266"/>
                  <a:gd name="T44" fmla="*/ 647 w 667"/>
                  <a:gd name="T45" fmla="*/ 393 h 1266"/>
                  <a:gd name="T46" fmla="*/ 645 w 667"/>
                  <a:gd name="T47" fmla="*/ 393 h 1266"/>
                  <a:gd name="T48" fmla="*/ 629 w 667"/>
                  <a:gd name="T49" fmla="*/ 182 h 1266"/>
                  <a:gd name="T50" fmla="*/ 406 w 667"/>
                  <a:gd name="T51" fmla="*/ 8 h 1266"/>
                  <a:gd name="T52" fmla="*/ 334 w 667"/>
                  <a:gd name="T53" fmla="*/ 0 h 1266"/>
                  <a:gd name="T54" fmla="*/ 334 w 667"/>
                  <a:gd name="T55" fmla="*/ 0 h 1266"/>
                  <a:gd name="T56" fmla="*/ 333 w 667"/>
                  <a:gd name="T57" fmla="*/ 0 h 1266"/>
                  <a:gd name="T58" fmla="*/ 262 w 667"/>
                  <a:gd name="T59" fmla="*/ 8 h 1266"/>
                  <a:gd name="T60" fmla="*/ 39 w 667"/>
                  <a:gd name="T61" fmla="*/ 182 h 1266"/>
                  <a:gd name="T62" fmla="*/ 22 w 667"/>
                  <a:gd name="T63" fmla="*/ 393 h 1266"/>
                  <a:gd name="T64" fmla="*/ 21 w 667"/>
                  <a:gd name="T65" fmla="*/ 393 h 1266"/>
                  <a:gd name="T66" fmla="*/ 1 w 667"/>
                  <a:gd name="T67" fmla="*/ 416 h 1266"/>
                  <a:gd name="T68" fmla="*/ 12 w 667"/>
                  <a:gd name="T69" fmla="*/ 554 h 1266"/>
                  <a:gd name="T70" fmla="*/ 36 w 667"/>
                  <a:gd name="T71" fmla="*/ 578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7" h="1266">
                    <a:moveTo>
                      <a:pt x="36" y="578"/>
                    </a:moveTo>
                    <a:cubicBezTo>
                      <a:pt x="46" y="577"/>
                      <a:pt x="46" y="577"/>
                      <a:pt x="46" y="577"/>
                    </a:cubicBezTo>
                    <a:cubicBezTo>
                      <a:pt x="49" y="577"/>
                      <a:pt x="53" y="576"/>
                      <a:pt x="56" y="573"/>
                    </a:cubicBezTo>
                    <a:cubicBezTo>
                      <a:pt x="65" y="607"/>
                      <a:pt x="77" y="641"/>
                      <a:pt x="92" y="678"/>
                    </a:cubicBezTo>
                    <a:cubicBezTo>
                      <a:pt x="111" y="725"/>
                      <a:pt x="130" y="764"/>
                      <a:pt x="147" y="796"/>
                    </a:cubicBezTo>
                    <a:cubicBezTo>
                      <a:pt x="145" y="823"/>
                      <a:pt x="143" y="849"/>
                      <a:pt x="141" y="875"/>
                    </a:cubicBezTo>
                    <a:cubicBezTo>
                      <a:pt x="140" y="891"/>
                      <a:pt x="137" y="905"/>
                      <a:pt x="132" y="918"/>
                    </a:cubicBezTo>
                    <a:cubicBezTo>
                      <a:pt x="132" y="919"/>
                      <a:pt x="130" y="1067"/>
                      <a:pt x="130" y="1067"/>
                    </a:cubicBezTo>
                    <a:cubicBezTo>
                      <a:pt x="130" y="1164"/>
                      <a:pt x="198" y="1245"/>
                      <a:pt x="289" y="1266"/>
                    </a:cubicBezTo>
                    <a:cubicBezTo>
                      <a:pt x="292" y="1256"/>
                      <a:pt x="302" y="1249"/>
                      <a:pt x="314" y="1249"/>
                    </a:cubicBezTo>
                    <a:cubicBezTo>
                      <a:pt x="355" y="1249"/>
                      <a:pt x="355" y="1249"/>
                      <a:pt x="355" y="1249"/>
                    </a:cubicBezTo>
                    <a:cubicBezTo>
                      <a:pt x="366" y="1249"/>
                      <a:pt x="376" y="1256"/>
                      <a:pt x="380" y="1266"/>
                    </a:cubicBezTo>
                    <a:cubicBezTo>
                      <a:pt x="471" y="1246"/>
                      <a:pt x="539" y="1164"/>
                      <a:pt x="539" y="1067"/>
                    </a:cubicBezTo>
                    <a:cubicBezTo>
                      <a:pt x="539" y="1067"/>
                      <a:pt x="537" y="919"/>
                      <a:pt x="535" y="918"/>
                    </a:cubicBezTo>
                    <a:cubicBezTo>
                      <a:pt x="531" y="905"/>
                      <a:pt x="528" y="891"/>
                      <a:pt x="527" y="875"/>
                    </a:cubicBezTo>
                    <a:cubicBezTo>
                      <a:pt x="524" y="849"/>
                      <a:pt x="522" y="823"/>
                      <a:pt x="521" y="796"/>
                    </a:cubicBezTo>
                    <a:cubicBezTo>
                      <a:pt x="538" y="764"/>
                      <a:pt x="557" y="725"/>
                      <a:pt x="576" y="678"/>
                    </a:cubicBezTo>
                    <a:cubicBezTo>
                      <a:pt x="590" y="641"/>
                      <a:pt x="602" y="607"/>
                      <a:pt x="612" y="573"/>
                    </a:cubicBezTo>
                    <a:cubicBezTo>
                      <a:pt x="615" y="576"/>
                      <a:pt x="618" y="577"/>
                      <a:pt x="622" y="577"/>
                    </a:cubicBezTo>
                    <a:cubicBezTo>
                      <a:pt x="632" y="578"/>
                      <a:pt x="632" y="578"/>
                      <a:pt x="632" y="578"/>
                    </a:cubicBezTo>
                    <a:cubicBezTo>
                      <a:pt x="644" y="579"/>
                      <a:pt x="655" y="570"/>
                      <a:pt x="656" y="554"/>
                    </a:cubicBezTo>
                    <a:cubicBezTo>
                      <a:pt x="667" y="416"/>
                      <a:pt x="667" y="416"/>
                      <a:pt x="667" y="416"/>
                    </a:cubicBezTo>
                    <a:cubicBezTo>
                      <a:pt x="667" y="406"/>
                      <a:pt x="658" y="394"/>
                      <a:pt x="647" y="393"/>
                    </a:cubicBezTo>
                    <a:cubicBezTo>
                      <a:pt x="645" y="393"/>
                      <a:pt x="645" y="393"/>
                      <a:pt x="645" y="393"/>
                    </a:cubicBezTo>
                    <a:cubicBezTo>
                      <a:pt x="656" y="249"/>
                      <a:pt x="629" y="182"/>
                      <a:pt x="629" y="182"/>
                    </a:cubicBezTo>
                    <a:cubicBezTo>
                      <a:pt x="629" y="182"/>
                      <a:pt x="576" y="42"/>
                      <a:pt x="406" y="8"/>
                    </a:cubicBezTo>
                    <a:cubicBezTo>
                      <a:pt x="379" y="2"/>
                      <a:pt x="355" y="0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0"/>
                      <a:pt x="333" y="0"/>
                    </a:cubicBezTo>
                    <a:cubicBezTo>
                      <a:pt x="312" y="0"/>
                      <a:pt x="289" y="2"/>
                      <a:pt x="262" y="8"/>
                    </a:cubicBezTo>
                    <a:cubicBezTo>
                      <a:pt x="91" y="42"/>
                      <a:pt x="39" y="182"/>
                      <a:pt x="39" y="182"/>
                    </a:cubicBezTo>
                    <a:cubicBezTo>
                      <a:pt x="39" y="182"/>
                      <a:pt x="11" y="249"/>
                      <a:pt x="22" y="393"/>
                    </a:cubicBezTo>
                    <a:cubicBezTo>
                      <a:pt x="21" y="393"/>
                      <a:pt x="21" y="393"/>
                      <a:pt x="21" y="393"/>
                    </a:cubicBezTo>
                    <a:cubicBezTo>
                      <a:pt x="9" y="394"/>
                      <a:pt x="0" y="406"/>
                      <a:pt x="1" y="416"/>
                    </a:cubicBezTo>
                    <a:cubicBezTo>
                      <a:pt x="12" y="554"/>
                      <a:pt x="12" y="554"/>
                      <a:pt x="12" y="554"/>
                    </a:cubicBezTo>
                    <a:cubicBezTo>
                      <a:pt x="13" y="570"/>
                      <a:pt x="24" y="579"/>
                      <a:pt x="36" y="57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51" name="Freeform 6"/>
              <p:cNvSpPr>
                <a:spLocks noEditPoints="1"/>
              </p:cNvSpPr>
              <p:nvPr/>
            </p:nvSpPr>
            <p:spPr bwMode="auto">
              <a:xfrm>
                <a:off x="1707" y="1611"/>
                <a:ext cx="576" cy="288"/>
              </a:xfrm>
              <a:custGeom>
                <a:avLst/>
                <a:gdLst>
                  <a:gd name="T0" fmla="*/ 1531 w 1531"/>
                  <a:gd name="T1" fmla="*/ 542 h 765"/>
                  <a:gd name="T2" fmla="*/ 1492 w 1531"/>
                  <a:gd name="T3" fmla="*/ 242 h 765"/>
                  <a:gd name="T4" fmla="*/ 1335 w 1531"/>
                  <a:gd name="T5" fmla="*/ 80 h 765"/>
                  <a:gd name="T6" fmla="*/ 1025 w 1531"/>
                  <a:gd name="T7" fmla="*/ 1 h 765"/>
                  <a:gd name="T8" fmla="*/ 1025 w 1531"/>
                  <a:gd name="T9" fmla="*/ 118 h 765"/>
                  <a:gd name="T10" fmla="*/ 813 w 1531"/>
                  <a:gd name="T11" fmla="*/ 372 h 765"/>
                  <a:gd name="T12" fmla="*/ 787 w 1531"/>
                  <a:gd name="T13" fmla="*/ 395 h 765"/>
                  <a:gd name="T14" fmla="*/ 786 w 1531"/>
                  <a:gd name="T15" fmla="*/ 395 h 765"/>
                  <a:gd name="T16" fmla="*/ 786 w 1531"/>
                  <a:gd name="T17" fmla="*/ 484 h 765"/>
                  <a:gd name="T18" fmla="*/ 942 w 1531"/>
                  <a:gd name="T19" fmla="*/ 640 h 765"/>
                  <a:gd name="T20" fmla="*/ 1099 w 1531"/>
                  <a:gd name="T21" fmla="*/ 484 h 765"/>
                  <a:gd name="T22" fmla="*/ 1099 w 1531"/>
                  <a:gd name="T23" fmla="*/ 422 h 765"/>
                  <a:gd name="T24" fmla="*/ 1023 w 1531"/>
                  <a:gd name="T25" fmla="*/ 334 h 765"/>
                  <a:gd name="T26" fmla="*/ 1112 w 1531"/>
                  <a:gd name="T27" fmla="*/ 245 h 765"/>
                  <a:gd name="T28" fmla="*/ 1201 w 1531"/>
                  <a:gd name="T29" fmla="*/ 334 h 765"/>
                  <a:gd name="T30" fmla="*/ 1140 w 1531"/>
                  <a:gd name="T31" fmla="*/ 418 h 765"/>
                  <a:gd name="T32" fmla="*/ 1140 w 1531"/>
                  <a:gd name="T33" fmla="*/ 484 h 765"/>
                  <a:gd name="T34" fmla="*/ 942 w 1531"/>
                  <a:gd name="T35" fmla="*/ 682 h 765"/>
                  <a:gd name="T36" fmla="*/ 744 w 1531"/>
                  <a:gd name="T37" fmla="*/ 484 h 765"/>
                  <a:gd name="T38" fmla="*/ 744 w 1531"/>
                  <a:gd name="T39" fmla="*/ 395 h 765"/>
                  <a:gd name="T40" fmla="*/ 719 w 1531"/>
                  <a:gd name="T41" fmla="*/ 372 h 765"/>
                  <a:gd name="T42" fmla="*/ 508 w 1531"/>
                  <a:gd name="T43" fmla="*/ 118 h 765"/>
                  <a:gd name="T44" fmla="*/ 508 w 1531"/>
                  <a:gd name="T45" fmla="*/ 0 h 765"/>
                  <a:gd name="T46" fmla="*/ 197 w 1531"/>
                  <a:gd name="T47" fmla="*/ 80 h 765"/>
                  <a:gd name="T48" fmla="*/ 39 w 1531"/>
                  <a:gd name="T49" fmla="*/ 242 h 765"/>
                  <a:gd name="T50" fmla="*/ 1 w 1531"/>
                  <a:gd name="T51" fmla="*/ 542 h 765"/>
                  <a:gd name="T52" fmla="*/ 87 w 1531"/>
                  <a:gd name="T53" fmla="*/ 652 h 765"/>
                  <a:gd name="T54" fmla="*/ 755 w 1531"/>
                  <a:gd name="T55" fmla="*/ 765 h 765"/>
                  <a:gd name="T56" fmla="*/ 766 w 1531"/>
                  <a:gd name="T57" fmla="*/ 765 h 765"/>
                  <a:gd name="T58" fmla="*/ 777 w 1531"/>
                  <a:gd name="T59" fmla="*/ 765 h 765"/>
                  <a:gd name="T60" fmla="*/ 1445 w 1531"/>
                  <a:gd name="T61" fmla="*/ 652 h 765"/>
                  <a:gd name="T62" fmla="*/ 1531 w 1531"/>
                  <a:gd name="T63" fmla="*/ 542 h 765"/>
                  <a:gd name="T64" fmla="*/ 482 w 1531"/>
                  <a:gd name="T65" fmla="*/ 453 h 765"/>
                  <a:gd name="T66" fmla="*/ 393 w 1531"/>
                  <a:gd name="T67" fmla="*/ 453 h 765"/>
                  <a:gd name="T68" fmla="*/ 393 w 1531"/>
                  <a:gd name="T69" fmla="*/ 542 h 765"/>
                  <a:gd name="T70" fmla="*/ 329 w 1531"/>
                  <a:gd name="T71" fmla="*/ 542 h 765"/>
                  <a:gd name="T72" fmla="*/ 329 w 1531"/>
                  <a:gd name="T73" fmla="*/ 453 h 765"/>
                  <a:gd name="T74" fmla="*/ 240 w 1531"/>
                  <a:gd name="T75" fmla="*/ 453 h 765"/>
                  <a:gd name="T76" fmla="*/ 240 w 1531"/>
                  <a:gd name="T77" fmla="*/ 390 h 765"/>
                  <a:gd name="T78" fmla="*/ 329 w 1531"/>
                  <a:gd name="T79" fmla="*/ 390 h 765"/>
                  <a:gd name="T80" fmla="*/ 329 w 1531"/>
                  <a:gd name="T81" fmla="*/ 301 h 765"/>
                  <a:gd name="T82" fmla="*/ 393 w 1531"/>
                  <a:gd name="T83" fmla="*/ 301 h 765"/>
                  <a:gd name="T84" fmla="*/ 393 w 1531"/>
                  <a:gd name="T85" fmla="*/ 390 h 765"/>
                  <a:gd name="T86" fmla="*/ 482 w 1531"/>
                  <a:gd name="T87" fmla="*/ 390 h 765"/>
                  <a:gd name="T88" fmla="*/ 482 w 1531"/>
                  <a:gd name="T89" fmla="*/ 45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31" h="765">
                    <a:moveTo>
                      <a:pt x="1531" y="542"/>
                    </a:moveTo>
                    <a:cubicBezTo>
                      <a:pt x="1526" y="324"/>
                      <a:pt x="1504" y="275"/>
                      <a:pt x="1492" y="242"/>
                    </a:cubicBezTo>
                    <a:cubicBezTo>
                      <a:pt x="1488" y="228"/>
                      <a:pt x="1484" y="138"/>
                      <a:pt x="1335" y="80"/>
                    </a:cubicBezTo>
                    <a:cubicBezTo>
                      <a:pt x="1243" y="44"/>
                      <a:pt x="1125" y="43"/>
                      <a:pt x="1025" y="1"/>
                    </a:cubicBezTo>
                    <a:cubicBezTo>
                      <a:pt x="1025" y="118"/>
                      <a:pt x="1025" y="118"/>
                      <a:pt x="1025" y="118"/>
                    </a:cubicBezTo>
                    <a:cubicBezTo>
                      <a:pt x="1025" y="245"/>
                      <a:pt x="934" y="350"/>
                      <a:pt x="813" y="372"/>
                    </a:cubicBezTo>
                    <a:cubicBezTo>
                      <a:pt x="811" y="385"/>
                      <a:pt x="800" y="395"/>
                      <a:pt x="787" y="395"/>
                    </a:cubicBezTo>
                    <a:cubicBezTo>
                      <a:pt x="786" y="395"/>
                      <a:pt x="786" y="395"/>
                      <a:pt x="786" y="395"/>
                    </a:cubicBezTo>
                    <a:cubicBezTo>
                      <a:pt x="786" y="484"/>
                      <a:pt x="786" y="484"/>
                      <a:pt x="786" y="484"/>
                    </a:cubicBezTo>
                    <a:cubicBezTo>
                      <a:pt x="786" y="570"/>
                      <a:pt x="856" y="640"/>
                      <a:pt x="942" y="640"/>
                    </a:cubicBezTo>
                    <a:cubicBezTo>
                      <a:pt x="1029" y="640"/>
                      <a:pt x="1099" y="570"/>
                      <a:pt x="1099" y="484"/>
                    </a:cubicBezTo>
                    <a:cubicBezTo>
                      <a:pt x="1099" y="422"/>
                      <a:pt x="1099" y="422"/>
                      <a:pt x="1099" y="422"/>
                    </a:cubicBezTo>
                    <a:cubicBezTo>
                      <a:pt x="1056" y="415"/>
                      <a:pt x="1023" y="378"/>
                      <a:pt x="1023" y="334"/>
                    </a:cubicBezTo>
                    <a:cubicBezTo>
                      <a:pt x="1023" y="284"/>
                      <a:pt x="1063" y="245"/>
                      <a:pt x="1112" y="245"/>
                    </a:cubicBezTo>
                    <a:cubicBezTo>
                      <a:pt x="1161" y="245"/>
                      <a:pt x="1201" y="284"/>
                      <a:pt x="1201" y="334"/>
                    </a:cubicBezTo>
                    <a:cubicBezTo>
                      <a:pt x="1201" y="373"/>
                      <a:pt x="1176" y="406"/>
                      <a:pt x="1140" y="418"/>
                    </a:cubicBezTo>
                    <a:cubicBezTo>
                      <a:pt x="1140" y="484"/>
                      <a:pt x="1140" y="484"/>
                      <a:pt x="1140" y="484"/>
                    </a:cubicBezTo>
                    <a:cubicBezTo>
                      <a:pt x="1140" y="593"/>
                      <a:pt x="1051" y="682"/>
                      <a:pt x="942" y="682"/>
                    </a:cubicBezTo>
                    <a:cubicBezTo>
                      <a:pt x="833" y="682"/>
                      <a:pt x="744" y="593"/>
                      <a:pt x="744" y="484"/>
                    </a:cubicBezTo>
                    <a:cubicBezTo>
                      <a:pt x="744" y="395"/>
                      <a:pt x="744" y="395"/>
                      <a:pt x="744" y="395"/>
                    </a:cubicBezTo>
                    <a:cubicBezTo>
                      <a:pt x="731" y="394"/>
                      <a:pt x="721" y="385"/>
                      <a:pt x="719" y="372"/>
                    </a:cubicBezTo>
                    <a:cubicBezTo>
                      <a:pt x="599" y="350"/>
                      <a:pt x="508" y="244"/>
                      <a:pt x="508" y="118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408" y="43"/>
                      <a:pt x="289" y="44"/>
                      <a:pt x="197" y="80"/>
                    </a:cubicBezTo>
                    <a:cubicBezTo>
                      <a:pt x="48" y="138"/>
                      <a:pt x="44" y="228"/>
                      <a:pt x="39" y="242"/>
                    </a:cubicBezTo>
                    <a:cubicBezTo>
                      <a:pt x="28" y="275"/>
                      <a:pt x="6" y="324"/>
                      <a:pt x="1" y="542"/>
                    </a:cubicBezTo>
                    <a:cubicBezTo>
                      <a:pt x="0" y="571"/>
                      <a:pt x="1" y="614"/>
                      <a:pt x="87" y="652"/>
                    </a:cubicBezTo>
                    <a:cubicBezTo>
                      <a:pt x="275" y="725"/>
                      <a:pt x="516" y="749"/>
                      <a:pt x="755" y="765"/>
                    </a:cubicBezTo>
                    <a:cubicBezTo>
                      <a:pt x="756" y="765"/>
                      <a:pt x="761" y="765"/>
                      <a:pt x="766" y="765"/>
                    </a:cubicBezTo>
                    <a:cubicBezTo>
                      <a:pt x="771" y="765"/>
                      <a:pt x="776" y="765"/>
                      <a:pt x="777" y="765"/>
                    </a:cubicBezTo>
                    <a:cubicBezTo>
                      <a:pt x="1016" y="749"/>
                      <a:pt x="1257" y="725"/>
                      <a:pt x="1445" y="652"/>
                    </a:cubicBezTo>
                    <a:cubicBezTo>
                      <a:pt x="1531" y="614"/>
                      <a:pt x="1531" y="571"/>
                      <a:pt x="1531" y="542"/>
                    </a:cubicBezTo>
                    <a:close/>
                    <a:moveTo>
                      <a:pt x="482" y="453"/>
                    </a:moveTo>
                    <a:cubicBezTo>
                      <a:pt x="393" y="453"/>
                      <a:pt x="393" y="453"/>
                      <a:pt x="393" y="453"/>
                    </a:cubicBezTo>
                    <a:cubicBezTo>
                      <a:pt x="393" y="542"/>
                      <a:pt x="393" y="542"/>
                      <a:pt x="393" y="542"/>
                    </a:cubicBezTo>
                    <a:cubicBezTo>
                      <a:pt x="329" y="542"/>
                      <a:pt x="329" y="542"/>
                      <a:pt x="329" y="542"/>
                    </a:cubicBezTo>
                    <a:cubicBezTo>
                      <a:pt x="329" y="453"/>
                      <a:pt x="329" y="453"/>
                      <a:pt x="329" y="453"/>
                    </a:cubicBezTo>
                    <a:cubicBezTo>
                      <a:pt x="240" y="453"/>
                      <a:pt x="240" y="453"/>
                      <a:pt x="240" y="453"/>
                    </a:cubicBezTo>
                    <a:cubicBezTo>
                      <a:pt x="240" y="390"/>
                      <a:pt x="240" y="390"/>
                      <a:pt x="240" y="390"/>
                    </a:cubicBezTo>
                    <a:cubicBezTo>
                      <a:pt x="329" y="390"/>
                      <a:pt x="329" y="390"/>
                      <a:pt x="329" y="390"/>
                    </a:cubicBezTo>
                    <a:cubicBezTo>
                      <a:pt x="329" y="301"/>
                      <a:pt x="329" y="301"/>
                      <a:pt x="329" y="301"/>
                    </a:cubicBezTo>
                    <a:cubicBezTo>
                      <a:pt x="393" y="301"/>
                      <a:pt x="393" y="301"/>
                      <a:pt x="393" y="301"/>
                    </a:cubicBezTo>
                    <a:cubicBezTo>
                      <a:pt x="393" y="390"/>
                      <a:pt x="393" y="390"/>
                      <a:pt x="393" y="390"/>
                    </a:cubicBezTo>
                    <a:cubicBezTo>
                      <a:pt x="482" y="390"/>
                      <a:pt x="482" y="390"/>
                      <a:pt x="482" y="390"/>
                    </a:cubicBezTo>
                    <a:lnTo>
                      <a:pt x="482" y="45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52" name="Oval 7"/>
              <p:cNvSpPr>
                <a:spLocks noChangeArrowheads="1"/>
              </p:cNvSpPr>
              <p:nvPr/>
            </p:nvSpPr>
            <p:spPr bwMode="auto">
              <a:xfrm>
                <a:off x="2108" y="1718"/>
                <a:ext cx="36" cy="3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</p:grpSp>
      </p:grpSp>
      <p:cxnSp>
        <p:nvCxnSpPr>
          <p:cNvPr id="129" name="Прямая соединительная линия 128"/>
          <p:cNvCxnSpPr/>
          <p:nvPr/>
        </p:nvCxnSpPr>
        <p:spPr>
          <a:xfrm>
            <a:off x="2435181" y="3854414"/>
            <a:ext cx="1083241" cy="72038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Группа 180"/>
          <p:cNvGrpSpPr/>
          <p:nvPr/>
        </p:nvGrpSpPr>
        <p:grpSpPr>
          <a:xfrm>
            <a:off x="7304702" y="2250523"/>
            <a:ext cx="1331772" cy="2042874"/>
            <a:chOff x="7304702" y="2013456"/>
            <a:chExt cx="1331772" cy="2042874"/>
          </a:xfrm>
        </p:grpSpPr>
        <p:pic>
          <p:nvPicPr>
            <p:cNvPr id="182" name="Picture 3" descr="D:\CloudMail\ГЭОТАР\zdorov.em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2A37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702" y="2013456"/>
              <a:ext cx="631247" cy="1753310"/>
            </a:xfrm>
            <a:prstGeom prst="rect">
              <a:avLst/>
            </a:prstGeom>
            <a:noFill/>
            <a:extLst/>
          </p:spPr>
        </p:pic>
        <p:pic>
          <p:nvPicPr>
            <p:cNvPr id="183" name="Picture 3" descr="D:\CloudMail\ГЭОТАР\zdorov.em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2A37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2130019"/>
              <a:ext cx="631247" cy="1753310"/>
            </a:xfrm>
            <a:prstGeom prst="rect">
              <a:avLst/>
            </a:prstGeom>
            <a:noFill/>
            <a:extLst/>
          </p:spPr>
        </p:pic>
        <p:pic>
          <p:nvPicPr>
            <p:cNvPr id="184" name="Picture 3" descr="D:\CloudMail\ГЭОТАР\zdorov.em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72A37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5227" y="2303020"/>
              <a:ext cx="631247" cy="1753310"/>
            </a:xfrm>
            <a:prstGeom prst="rect">
              <a:avLst/>
            </a:prstGeom>
            <a:noFill/>
            <a:extLst/>
          </p:spPr>
        </p:pic>
      </p:grpSp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40757" y="5464088"/>
            <a:ext cx="585787" cy="1700213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</p:spPr>
      </p:pic>
      <p:sp>
        <p:nvSpPr>
          <p:cNvPr id="115" name="TextBox 114"/>
          <p:cNvSpPr txBox="1"/>
          <p:nvPr/>
        </p:nvSpPr>
        <p:spPr>
          <a:xfrm>
            <a:off x="424280" y="5277301"/>
            <a:ext cx="120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cs typeface="Arial" charset="0"/>
              </a:rPr>
              <a:t>+1,4 млн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(0,6%)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H="1" flipV="1">
            <a:off x="264066" y="4782038"/>
            <a:ext cx="12485" cy="12589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0" grpId="0"/>
      <p:bldP spid="141" grpId="0"/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чему это привело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5229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Задача: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если в период 2012-2015 гг.</a:t>
            </a:r>
          </a:p>
          <a:p>
            <a:pPr marL="514350" indent="-514350">
              <a:buAutoNum type="arabicPeriod"/>
            </a:pPr>
            <a:r>
              <a:rPr lang="ru-RU" sz="2400" b="0" dirty="0" smtClean="0"/>
              <a:t>Число врачей </a:t>
            </a:r>
            <a:r>
              <a:rPr lang="ru-RU" sz="2400" dirty="0" smtClean="0">
                <a:solidFill>
                  <a:srgbClr val="FF0000"/>
                </a:solidFill>
              </a:rPr>
              <a:t>сократилось на 4%</a:t>
            </a:r>
          </a:p>
          <a:p>
            <a:pPr marL="514350" indent="-514350">
              <a:buAutoNum type="arabicPeriod"/>
            </a:pPr>
            <a:r>
              <a:rPr lang="ru-RU" sz="2400" b="0" dirty="0" smtClean="0"/>
              <a:t>Коэффициент совместительства </a:t>
            </a:r>
            <a:r>
              <a:rPr lang="ru-RU" sz="2400" dirty="0" smtClean="0">
                <a:solidFill>
                  <a:srgbClr val="FF0000"/>
                </a:solidFill>
              </a:rPr>
              <a:t>сократился на 7%</a:t>
            </a:r>
            <a:r>
              <a:rPr lang="ru-RU" sz="2400" b="0" dirty="0" smtClean="0"/>
              <a:t> (с 1,54 до 1,43) из-за того, что врачи не хотят совмещать</a:t>
            </a:r>
            <a:endParaRPr lang="en-US" sz="2400" b="0" dirty="0" smtClean="0"/>
          </a:p>
          <a:p>
            <a:pPr marL="514350" indent="-514350">
              <a:buAutoNum type="arabicPeriod"/>
            </a:pPr>
            <a:r>
              <a:rPr lang="ru-RU" sz="2400" b="0" dirty="0" smtClean="0"/>
              <a:t>А число больных </a:t>
            </a:r>
            <a:r>
              <a:rPr lang="ru-RU" sz="2400" dirty="0" smtClean="0">
                <a:solidFill>
                  <a:srgbClr val="FF0000"/>
                </a:solidFill>
              </a:rPr>
              <a:t>возросло на 0,6%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Ответ: </a:t>
            </a:r>
            <a:r>
              <a:rPr lang="ru-RU" sz="2800" dirty="0">
                <a:solidFill>
                  <a:srgbClr val="FF0000"/>
                </a:solidFill>
              </a:rPr>
              <a:t>с</a:t>
            </a:r>
            <a:r>
              <a:rPr lang="ru-RU" sz="2800" dirty="0" smtClean="0">
                <a:solidFill>
                  <a:srgbClr val="FF0000"/>
                </a:solidFill>
              </a:rPr>
              <a:t>ократились объемы</a:t>
            </a:r>
            <a:r>
              <a:rPr lang="ru-RU" sz="2800" dirty="0" smtClean="0"/>
              <a:t> 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/>
              <a:t>Общедоступных видов медицинской помощи</a:t>
            </a:r>
            <a:endParaRPr lang="ru-RU" sz="2400" b="0" dirty="0"/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/>
              <a:t>Число обращений АПУ — </a:t>
            </a:r>
            <a:r>
              <a:rPr lang="ru-RU" sz="2400" dirty="0" smtClean="0">
                <a:solidFill>
                  <a:srgbClr val="FF0000"/>
                </a:solidFill>
              </a:rPr>
              <a:t>на 7%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/>
              <a:t>Число госпитализаций </a:t>
            </a:r>
            <a:r>
              <a:rPr lang="ru-RU" sz="2400" b="0" dirty="0"/>
              <a:t>— </a:t>
            </a:r>
            <a:r>
              <a:rPr lang="ru-RU" sz="2400" dirty="0" smtClean="0">
                <a:solidFill>
                  <a:srgbClr val="FF0000"/>
                </a:solidFill>
              </a:rPr>
              <a:t>на 9%</a:t>
            </a:r>
          </a:p>
          <a:p>
            <a:pPr marL="0" indent="0" algn="ctr">
              <a:buNone/>
            </a:pPr>
            <a:r>
              <a:rPr lang="ru-RU" sz="2400" b="0" dirty="0" smtClean="0"/>
              <a:t>(данные ЦНИИОИЗ и Минздрава)</a:t>
            </a:r>
            <a:endParaRPr lang="ru-RU" sz="2400" b="0" dirty="0"/>
          </a:p>
          <a:p>
            <a:pPr marL="0" indent="0" algn="ctr"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Обеспеченность практикующими врачами в РФ при </a:t>
            </a:r>
            <a:r>
              <a:rPr lang="ru-RU" sz="3200" dirty="0" smtClean="0">
                <a:solidFill>
                  <a:srgbClr val="FF0000"/>
                </a:solidFill>
              </a:rPr>
              <a:t>большем</a:t>
            </a:r>
            <a:r>
              <a:rPr lang="ru-RU" sz="3200" dirty="0" smtClean="0"/>
              <a:t> потоке больных </a:t>
            </a:r>
            <a:r>
              <a:rPr lang="ru-RU" sz="3200" dirty="0" smtClean="0">
                <a:solidFill>
                  <a:srgbClr val="FF0000"/>
                </a:solidFill>
              </a:rPr>
              <a:t>на 11% ниже,</a:t>
            </a:r>
            <a:r>
              <a:rPr lang="ru-RU" sz="3200" dirty="0" smtClean="0"/>
              <a:t> чем в Германии и на уровне «старых» стран ЕС</a:t>
            </a:r>
            <a:endParaRPr lang="ru-RU" sz="3200" dirty="0"/>
          </a:p>
        </p:txBody>
      </p:sp>
      <p:pic>
        <p:nvPicPr>
          <p:cNvPr id="4098" name="Picture 2" descr="E:\!!! РАБОТА А\РИСУНКИ\РИСУНКИ 2016\Практ врачи_столб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02" y="1700808"/>
            <a:ext cx="7346404" cy="46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0431"/>
          </a:xfrm>
        </p:spPr>
        <p:txBody>
          <a:bodyPr/>
          <a:lstStyle/>
          <a:p>
            <a:r>
              <a:rPr lang="ru-RU" sz="2800" dirty="0" smtClean="0"/>
              <a:t>В Германии нормативы сроков ожидания медпомощи </a:t>
            </a:r>
            <a:r>
              <a:rPr lang="ru-RU" sz="2800" dirty="0" smtClean="0">
                <a:solidFill>
                  <a:srgbClr val="FF0000"/>
                </a:solidFill>
              </a:rPr>
              <a:t>такие же</a:t>
            </a:r>
            <a:r>
              <a:rPr lang="ru-RU" sz="2800" dirty="0" smtClean="0"/>
              <a:t>, как в России и дольше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потоки больных </a:t>
            </a:r>
            <a:r>
              <a:rPr lang="ru-RU" sz="2800" dirty="0" smtClean="0">
                <a:solidFill>
                  <a:srgbClr val="FF0000"/>
                </a:solidFill>
              </a:rPr>
              <a:t>меньше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 Но мощности здравоохранения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—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ВЫШЕ!!!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800" y="1351016"/>
            <a:ext cx="2210544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Г</a:t>
            </a:r>
            <a:r>
              <a:rPr lang="ru-RU" sz="3200" dirty="0" smtClean="0"/>
              <a:t>ермания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1352981"/>
            <a:ext cx="2210544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Россия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8064" y="4343549"/>
            <a:ext cx="2558714" cy="7614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Обеспеченность койками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8064" y="5336606"/>
            <a:ext cx="2558714" cy="7364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Финансирование здравоохранения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77072" y="2323197"/>
            <a:ext cx="3108158" cy="82609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</a:t>
            </a:r>
            <a:r>
              <a:rPr lang="ru-RU" sz="3200" dirty="0" smtClean="0">
                <a:solidFill>
                  <a:schemeClr val="bg1"/>
                </a:solidFill>
              </a:rPr>
              <a:t>а 11% выше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8064" y="2312491"/>
            <a:ext cx="2558714" cy="7614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Обеспеченность врачами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9097" y="1944182"/>
            <a:ext cx="815727" cy="931171"/>
            <a:chOff x="2608167" y="2051679"/>
            <a:chExt cx="1077360" cy="1078725"/>
          </a:xfrm>
        </p:grpSpPr>
        <p:grpSp>
          <p:nvGrpSpPr>
            <p:cNvPr id="12" name="Group 1642"/>
            <p:cNvGrpSpPr>
              <a:grpSpLocks noChangeAspect="1"/>
            </p:cNvGrpSpPr>
            <p:nvPr/>
          </p:nvGrpSpPr>
          <p:grpSpPr bwMode="auto">
            <a:xfrm>
              <a:off x="2608167" y="2051679"/>
              <a:ext cx="1077360" cy="1078725"/>
              <a:chOff x="3097" y="2759"/>
              <a:chExt cx="789" cy="790"/>
            </a:xfrm>
          </p:grpSpPr>
          <p:sp>
            <p:nvSpPr>
              <p:cNvPr id="18" name="AutoShape 1641"/>
              <p:cNvSpPr>
                <a:spLocks noChangeAspect="1" noChangeArrowheads="1" noTextEdit="1"/>
              </p:cNvSpPr>
              <p:nvPr/>
            </p:nvSpPr>
            <p:spPr bwMode="auto">
              <a:xfrm>
                <a:off x="3134" y="2781"/>
                <a:ext cx="728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Oval 1643"/>
              <p:cNvSpPr>
                <a:spLocks noChangeArrowheads="1"/>
              </p:cNvSpPr>
              <p:nvPr/>
            </p:nvSpPr>
            <p:spPr bwMode="auto">
              <a:xfrm>
                <a:off x="3097" y="2759"/>
                <a:ext cx="789" cy="790"/>
              </a:xfrm>
              <a:prstGeom prst="ellipse">
                <a:avLst/>
              </a:prstGeom>
              <a:solidFill>
                <a:srgbClr val="A8CDD7">
                  <a:lumMod val="75000"/>
                </a:srgbClr>
              </a:solidFill>
              <a:ln w="9525" cap="flat" cmpd="sng" algn="ctr">
                <a:solidFill>
                  <a:srgbClr val="CEC597">
                    <a:shade val="80000"/>
                  </a:srgb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2735954" y="2118837"/>
              <a:ext cx="838238" cy="940107"/>
              <a:chOff x="1707" y="1253"/>
              <a:chExt cx="576" cy="646"/>
            </a:xfrm>
          </p:grpSpPr>
          <p:sp>
            <p:nvSpPr>
              <p:cNvPr id="1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707" y="1253"/>
                <a:ext cx="57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1870" y="1253"/>
                <a:ext cx="251" cy="477"/>
              </a:xfrm>
              <a:custGeom>
                <a:avLst/>
                <a:gdLst>
                  <a:gd name="T0" fmla="*/ 36 w 667"/>
                  <a:gd name="T1" fmla="*/ 578 h 1266"/>
                  <a:gd name="T2" fmla="*/ 46 w 667"/>
                  <a:gd name="T3" fmla="*/ 577 h 1266"/>
                  <a:gd name="T4" fmla="*/ 56 w 667"/>
                  <a:gd name="T5" fmla="*/ 573 h 1266"/>
                  <a:gd name="T6" fmla="*/ 92 w 667"/>
                  <a:gd name="T7" fmla="*/ 678 h 1266"/>
                  <a:gd name="T8" fmla="*/ 147 w 667"/>
                  <a:gd name="T9" fmla="*/ 796 h 1266"/>
                  <a:gd name="T10" fmla="*/ 141 w 667"/>
                  <a:gd name="T11" fmla="*/ 875 h 1266"/>
                  <a:gd name="T12" fmla="*/ 132 w 667"/>
                  <a:gd name="T13" fmla="*/ 918 h 1266"/>
                  <a:gd name="T14" fmla="*/ 130 w 667"/>
                  <a:gd name="T15" fmla="*/ 1067 h 1266"/>
                  <a:gd name="T16" fmla="*/ 289 w 667"/>
                  <a:gd name="T17" fmla="*/ 1266 h 1266"/>
                  <a:gd name="T18" fmla="*/ 314 w 667"/>
                  <a:gd name="T19" fmla="*/ 1249 h 1266"/>
                  <a:gd name="T20" fmla="*/ 355 w 667"/>
                  <a:gd name="T21" fmla="*/ 1249 h 1266"/>
                  <a:gd name="T22" fmla="*/ 380 w 667"/>
                  <a:gd name="T23" fmla="*/ 1266 h 1266"/>
                  <a:gd name="T24" fmla="*/ 539 w 667"/>
                  <a:gd name="T25" fmla="*/ 1067 h 1266"/>
                  <a:gd name="T26" fmla="*/ 535 w 667"/>
                  <a:gd name="T27" fmla="*/ 918 h 1266"/>
                  <a:gd name="T28" fmla="*/ 527 w 667"/>
                  <a:gd name="T29" fmla="*/ 875 h 1266"/>
                  <a:gd name="T30" fmla="*/ 521 w 667"/>
                  <a:gd name="T31" fmla="*/ 796 h 1266"/>
                  <a:gd name="T32" fmla="*/ 576 w 667"/>
                  <a:gd name="T33" fmla="*/ 678 h 1266"/>
                  <a:gd name="T34" fmla="*/ 612 w 667"/>
                  <a:gd name="T35" fmla="*/ 573 h 1266"/>
                  <a:gd name="T36" fmla="*/ 622 w 667"/>
                  <a:gd name="T37" fmla="*/ 577 h 1266"/>
                  <a:gd name="T38" fmla="*/ 632 w 667"/>
                  <a:gd name="T39" fmla="*/ 578 h 1266"/>
                  <a:gd name="T40" fmla="*/ 656 w 667"/>
                  <a:gd name="T41" fmla="*/ 554 h 1266"/>
                  <a:gd name="T42" fmla="*/ 667 w 667"/>
                  <a:gd name="T43" fmla="*/ 416 h 1266"/>
                  <a:gd name="T44" fmla="*/ 647 w 667"/>
                  <a:gd name="T45" fmla="*/ 393 h 1266"/>
                  <a:gd name="T46" fmla="*/ 645 w 667"/>
                  <a:gd name="T47" fmla="*/ 393 h 1266"/>
                  <a:gd name="T48" fmla="*/ 629 w 667"/>
                  <a:gd name="T49" fmla="*/ 182 h 1266"/>
                  <a:gd name="T50" fmla="*/ 406 w 667"/>
                  <a:gd name="T51" fmla="*/ 8 h 1266"/>
                  <a:gd name="T52" fmla="*/ 334 w 667"/>
                  <a:gd name="T53" fmla="*/ 0 h 1266"/>
                  <a:gd name="T54" fmla="*/ 334 w 667"/>
                  <a:gd name="T55" fmla="*/ 0 h 1266"/>
                  <a:gd name="T56" fmla="*/ 333 w 667"/>
                  <a:gd name="T57" fmla="*/ 0 h 1266"/>
                  <a:gd name="T58" fmla="*/ 262 w 667"/>
                  <a:gd name="T59" fmla="*/ 8 h 1266"/>
                  <a:gd name="T60" fmla="*/ 39 w 667"/>
                  <a:gd name="T61" fmla="*/ 182 h 1266"/>
                  <a:gd name="T62" fmla="*/ 22 w 667"/>
                  <a:gd name="T63" fmla="*/ 393 h 1266"/>
                  <a:gd name="T64" fmla="*/ 21 w 667"/>
                  <a:gd name="T65" fmla="*/ 393 h 1266"/>
                  <a:gd name="T66" fmla="*/ 1 w 667"/>
                  <a:gd name="T67" fmla="*/ 416 h 1266"/>
                  <a:gd name="T68" fmla="*/ 12 w 667"/>
                  <a:gd name="T69" fmla="*/ 554 h 1266"/>
                  <a:gd name="T70" fmla="*/ 36 w 667"/>
                  <a:gd name="T71" fmla="*/ 578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7" h="1266">
                    <a:moveTo>
                      <a:pt x="36" y="578"/>
                    </a:moveTo>
                    <a:cubicBezTo>
                      <a:pt x="46" y="577"/>
                      <a:pt x="46" y="577"/>
                      <a:pt x="46" y="577"/>
                    </a:cubicBezTo>
                    <a:cubicBezTo>
                      <a:pt x="49" y="577"/>
                      <a:pt x="53" y="576"/>
                      <a:pt x="56" y="573"/>
                    </a:cubicBezTo>
                    <a:cubicBezTo>
                      <a:pt x="65" y="607"/>
                      <a:pt x="77" y="641"/>
                      <a:pt x="92" y="678"/>
                    </a:cubicBezTo>
                    <a:cubicBezTo>
                      <a:pt x="111" y="725"/>
                      <a:pt x="130" y="764"/>
                      <a:pt x="147" y="796"/>
                    </a:cubicBezTo>
                    <a:cubicBezTo>
                      <a:pt x="145" y="823"/>
                      <a:pt x="143" y="849"/>
                      <a:pt x="141" y="875"/>
                    </a:cubicBezTo>
                    <a:cubicBezTo>
                      <a:pt x="140" y="891"/>
                      <a:pt x="137" y="905"/>
                      <a:pt x="132" y="918"/>
                    </a:cubicBezTo>
                    <a:cubicBezTo>
                      <a:pt x="132" y="919"/>
                      <a:pt x="130" y="1067"/>
                      <a:pt x="130" y="1067"/>
                    </a:cubicBezTo>
                    <a:cubicBezTo>
                      <a:pt x="130" y="1164"/>
                      <a:pt x="198" y="1245"/>
                      <a:pt x="289" y="1266"/>
                    </a:cubicBezTo>
                    <a:cubicBezTo>
                      <a:pt x="292" y="1256"/>
                      <a:pt x="302" y="1249"/>
                      <a:pt x="314" y="1249"/>
                    </a:cubicBezTo>
                    <a:cubicBezTo>
                      <a:pt x="355" y="1249"/>
                      <a:pt x="355" y="1249"/>
                      <a:pt x="355" y="1249"/>
                    </a:cubicBezTo>
                    <a:cubicBezTo>
                      <a:pt x="366" y="1249"/>
                      <a:pt x="376" y="1256"/>
                      <a:pt x="380" y="1266"/>
                    </a:cubicBezTo>
                    <a:cubicBezTo>
                      <a:pt x="471" y="1246"/>
                      <a:pt x="539" y="1164"/>
                      <a:pt x="539" y="1067"/>
                    </a:cubicBezTo>
                    <a:cubicBezTo>
                      <a:pt x="539" y="1067"/>
                      <a:pt x="537" y="919"/>
                      <a:pt x="535" y="918"/>
                    </a:cubicBezTo>
                    <a:cubicBezTo>
                      <a:pt x="531" y="905"/>
                      <a:pt x="528" y="891"/>
                      <a:pt x="527" y="875"/>
                    </a:cubicBezTo>
                    <a:cubicBezTo>
                      <a:pt x="524" y="849"/>
                      <a:pt x="522" y="823"/>
                      <a:pt x="521" y="796"/>
                    </a:cubicBezTo>
                    <a:cubicBezTo>
                      <a:pt x="538" y="764"/>
                      <a:pt x="557" y="725"/>
                      <a:pt x="576" y="678"/>
                    </a:cubicBezTo>
                    <a:cubicBezTo>
                      <a:pt x="590" y="641"/>
                      <a:pt x="602" y="607"/>
                      <a:pt x="612" y="573"/>
                    </a:cubicBezTo>
                    <a:cubicBezTo>
                      <a:pt x="615" y="576"/>
                      <a:pt x="618" y="577"/>
                      <a:pt x="622" y="577"/>
                    </a:cubicBezTo>
                    <a:cubicBezTo>
                      <a:pt x="632" y="578"/>
                      <a:pt x="632" y="578"/>
                      <a:pt x="632" y="578"/>
                    </a:cubicBezTo>
                    <a:cubicBezTo>
                      <a:pt x="644" y="579"/>
                      <a:pt x="655" y="570"/>
                      <a:pt x="656" y="554"/>
                    </a:cubicBezTo>
                    <a:cubicBezTo>
                      <a:pt x="667" y="416"/>
                      <a:pt x="667" y="416"/>
                      <a:pt x="667" y="416"/>
                    </a:cubicBezTo>
                    <a:cubicBezTo>
                      <a:pt x="667" y="406"/>
                      <a:pt x="658" y="394"/>
                      <a:pt x="647" y="393"/>
                    </a:cubicBezTo>
                    <a:cubicBezTo>
                      <a:pt x="645" y="393"/>
                      <a:pt x="645" y="393"/>
                      <a:pt x="645" y="393"/>
                    </a:cubicBezTo>
                    <a:cubicBezTo>
                      <a:pt x="656" y="249"/>
                      <a:pt x="629" y="182"/>
                      <a:pt x="629" y="182"/>
                    </a:cubicBezTo>
                    <a:cubicBezTo>
                      <a:pt x="629" y="182"/>
                      <a:pt x="576" y="42"/>
                      <a:pt x="406" y="8"/>
                    </a:cubicBezTo>
                    <a:cubicBezTo>
                      <a:pt x="379" y="2"/>
                      <a:pt x="355" y="0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0"/>
                      <a:pt x="333" y="0"/>
                    </a:cubicBezTo>
                    <a:cubicBezTo>
                      <a:pt x="312" y="0"/>
                      <a:pt x="289" y="2"/>
                      <a:pt x="262" y="8"/>
                    </a:cubicBezTo>
                    <a:cubicBezTo>
                      <a:pt x="91" y="42"/>
                      <a:pt x="39" y="182"/>
                      <a:pt x="39" y="182"/>
                    </a:cubicBezTo>
                    <a:cubicBezTo>
                      <a:pt x="39" y="182"/>
                      <a:pt x="11" y="249"/>
                      <a:pt x="22" y="393"/>
                    </a:cubicBezTo>
                    <a:cubicBezTo>
                      <a:pt x="21" y="393"/>
                      <a:pt x="21" y="393"/>
                      <a:pt x="21" y="393"/>
                    </a:cubicBezTo>
                    <a:cubicBezTo>
                      <a:pt x="9" y="394"/>
                      <a:pt x="0" y="406"/>
                      <a:pt x="1" y="416"/>
                    </a:cubicBezTo>
                    <a:cubicBezTo>
                      <a:pt x="12" y="554"/>
                      <a:pt x="12" y="554"/>
                      <a:pt x="12" y="554"/>
                    </a:cubicBezTo>
                    <a:cubicBezTo>
                      <a:pt x="13" y="570"/>
                      <a:pt x="24" y="579"/>
                      <a:pt x="36" y="57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1707" y="1611"/>
                <a:ext cx="576" cy="288"/>
              </a:xfrm>
              <a:custGeom>
                <a:avLst/>
                <a:gdLst>
                  <a:gd name="T0" fmla="*/ 1531 w 1531"/>
                  <a:gd name="T1" fmla="*/ 542 h 765"/>
                  <a:gd name="T2" fmla="*/ 1492 w 1531"/>
                  <a:gd name="T3" fmla="*/ 242 h 765"/>
                  <a:gd name="T4" fmla="*/ 1335 w 1531"/>
                  <a:gd name="T5" fmla="*/ 80 h 765"/>
                  <a:gd name="T6" fmla="*/ 1025 w 1531"/>
                  <a:gd name="T7" fmla="*/ 1 h 765"/>
                  <a:gd name="T8" fmla="*/ 1025 w 1531"/>
                  <a:gd name="T9" fmla="*/ 118 h 765"/>
                  <a:gd name="T10" fmla="*/ 813 w 1531"/>
                  <a:gd name="T11" fmla="*/ 372 h 765"/>
                  <a:gd name="T12" fmla="*/ 787 w 1531"/>
                  <a:gd name="T13" fmla="*/ 395 h 765"/>
                  <a:gd name="T14" fmla="*/ 786 w 1531"/>
                  <a:gd name="T15" fmla="*/ 395 h 765"/>
                  <a:gd name="T16" fmla="*/ 786 w 1531"/>
                  <a:gd name="T17" fmla="*/ 484 h 765"/>
                  <a:gd name="T18" fmla="*/ 942 w 1531"/>
                  <a:gd name="T19" fmla="*/ 640 h 765"/>
                  <a:gd name="T20" fmla="*/ 1099 w 1531"/>
                  <a:gd name="T21" fmla="*/ 484 h 765"/>
                  <a:gd name="T22" fmla="*/ 1099 w 1531"/>
                  <a:gd name="T23" fmla="*/ 422 h 765"/>
                  <a:gd name="T24" fmla="*/ 1023 w 1531"/>
                  <a:gd name="T25" fmla="*/ 334 h 765"/>
                  <a:gd name="T26" fmla="*/ 1112 w 1531"/>
                  <a:gd name="T27" fmla="*/ 245 h 765"/>
                  <a:gd name="T28" fmla="*/ 1201 w 1531"/>
                  <a:gd name="T29" fmla="*/ 334 h 765"/>
                  <a:gd name="T30" fmla="*/ 1140 w 1531"/>
                  <a:gd name="T31" fmla="*/ 418 h 765"/>
                  <a:gd name="T32" fmla="*/ 1140 w 1531"/>
                  <a:gd name="T33" fmla="*/ 484 h 765"/>
                  <a:gd name="T34" fmla="*/ 942 w 1531"/>
                  <a:gd name="T35" fmla="*/ 682 h 765"/>
                  <a:gd name="T36" fmla="*/ 744 w 1531"/>
                  <a:gd name="T37" fmla="*/ 484 h 765"/>
                  <a:gd name="T38" fmla="*/ 744 w 1531"/>
                  <a:gd name="T39" fmla="*/ 395 h 765"/>
                  <a:gd name="T40" fmla="*/ 719 w 1531"/>
                  <a:gd name="T41" fmla="*/ 372 h 765"/>
                  <a:gd name="T42" fmla="*/ 508 w 1531"/>
                  <a:gd name="T43" fmla="*/ 118 h 765"/>
                  <a:gd name="T44" fmla="*/ 508 w 1531"/>
                  <a:gd name="T45" fmla="*/ 0 h 765"/>
                  <a:gd name="T46" fmla="*/ 197 w 1531"/>
                  <a:gd name="T47" fmla="*/ 80 h 765"/>
                  <a:gd name="T48" fmla="*/ 39 w 1531"/>
                  <a:gd name="T49" fmla="*/ 242 h 765"/>
                  <a:gd name="T50" fmla="*/ 1 w 1531"/>
                  <a:gd name="T51" fmla="*/ 542 h 765"/>
                  <a:gd name="T52" fmla="*/ 87 w 1531"/>
                  <a:gd name="T53" fmla="*/ 652 h 765"/>
                  <a:gd name="T54" fmla="*/ 755 w 1531"/>
                  <a:gd name="T55" fmla="*/ 765 h 765"/>
                  <a:gd name="T56" fmla="*/ 766 w 1531"/>
                  <a:gd name="T57" fmla="*/ 765 h 765"/>
                  <a:gd name="T58" fmla="*/ 777 w 1531"/>
                  <a:gd name="T59" fmla="*/ 765 h 765"/>
                  <a:gd name="T60" fmla="*/ 1445 w 1531"/>
                  <a:gd name="T61" fmla="*/ 652 h 765"/>
                  <a:gd name="T62" fmla="*/ 1531 w 1531"/>
                  <a:gd name="T63" fmla="*/ 542 h 765"/>
                  <a:gd name="T64" fmla="*/ 482 w 1531"/>
                  <a:gd name="T65" fmla="*/ 453 h 765"/>
                  <a:gd name="T66" fmla="*/ 393 w 1531"/>
                  <a:gd name="T67" fmla="*/ 453 h 765"/>
                  <a:gd name="T68" fmla="*/ 393 w 1531"/>
                  <a:gd name="T69" fmla="*/ 542 h 765"/>
                  <a:gd name="T70" fmla="*/ 329 w 1531"/>
                  <a:gd name="T71" fmla="*/ 542 h 765"/>
                  <a:gd name="T72" fmla="*/ 329 w 1531"/>
                  <a:gd name="T73" fmla="*/ 453 h 765"/>
                  <a:gd name="T74" fmla="*/ 240 w 1531"/>
                  <a:gd name="T75" fmla="*/ 453 h 765"/>
                  <a:gd name="T76" fmla="*/ 240 w 1531"/>
                  <a:gd name="T77" fmla="*/ 390 h 765"/>
                  <a:gd name="T78" fmla="*/ 329 w 1531"/>
                  <a:gd name="T79" fmla="*/ 390 h 765"/>
                  <a:gd name="T80" fmla="*/ 329 w 1531"/>
                  <a:gd name="T81" fmla="*/ 301 h 765"/>
                  <a:gd name="T82" fmla="*/ 393 w 1531"/>
                  <a:gd name="T83" fmla="*/ 301 h 765"/>
                  <a:gd name="T84" fmla="*/ 393 w 1531"/>
                  <a:gd name="T85" fmla="*/ 390 h 765"/>
                  <a:gd name="T86" fmla="*/ 482 w 1531"/>
                  <a:gd name="T87" fmla="*/ 390 h 765"/>
                  <a:gd name="T88" fmla="*/ 482 w 1531"/>
                  <a:gd name="T89" fmla="*/ 45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31" h="765">
                    <a:moveTo>
                      <a:pt x="1531" y="542"/>
                    </a:moveTo>
                    <a:cubicBezTo>
                      <a:pt x="1526" y="324"/>
                      <a:pt x="1504" y="275"/>
                      <a:pt x="1492" y="242"/>
                    </a:cubicBezTo>
                    <a:cubicBezTo>
                      <a:pt x="1488" y="228"/>
                      <a:pt x="1484" y="138"/>
                      <a:pt x="1335" y="80"/>
                    </a:cubicBezTo>
                    <a:cubicBezTo>
                      <a:pt x="1243" y="44"/>
                      <a:pt x="1125" y="43"/>
                      <a:pt x="1025" y="1"/>
                    </a:cubicBezTo>
                    <a:cubicBezTo>
                      <a:pt x="1025" y="118"/>
                      <a:pt x="1025" y="118"/>
                      <a:pt x="1025" y="118"/>
                    </a:cubicBezTo>
                    <a:cubicBezTo>
                      <a:pt x="1025" y="245"/>
                      <a:pt x="934" y="350"/>
                      <a:pt x="813" y="372"/>
                    </a:cubicBezTo>
                    <a:cubicBezTo>
                      <a:pt x="811" y="385"/>
                      <a:pt x="800" y="395"/>
                      <a:pt x="787" y="395"/>
                    </a:cubicBezTo>
                    <a:cubicBezTo>
                      <a:pt x="786" y="395"/>
                      <a:pt x="786" y="395"/>
                      <a:pt x="786" y="395"/>
                    </a:cubicBezTo>
                    <a:cubicBezTo>
                      <a:pt x="786" y="484"/>
                      <a:pt x="786" y="484"/>
                      <a:pt x="786" y="484"/>
                    </a:cubicBezTo>
                    <a:cubicBezTo>
                      <a:pt x="786" y="570"/>
                      <a:pt x="856" y="640"/>
                      <a:pt x="942" y="640"/>
                    </a:cubicBezTo>
                    <a:cubicBezTo>
                      <a:pt x="1029" y="640"/>
                      <a:pt x="1099" y="570"/>
                      <a:pt x="1099" y="484"/>
                    </a:cubicBezTo>
                    <a:cubicBezTo>
                      <a:pt x="1099" y="422"/>
                      <a:pt x="1099" y="422"/>
                      <a:pt x="1099" y="422"/>
                    </a:cubicBezTo>
                    <a:cubicBezTo>
                      <a:pt x="1056" y="415"/>
                      <a:pt x="1023" y="378"/>
                      <a:pt x="1023" y="334"/>
                    </a:cubicBezTo>
                    <a:cubicBezTo>
                      <a:pt x="1023" y="284"/>
                      <a:pt x="1063" y="245"/>
                      <a:pt x="1112" y="245"/>
                    </a:cubicBezTo>
                    <a:cubicBezTo>
                      <a:pt x="1161" y="245"/>
                      <a:pt x="1201" y="284"/>
                      <a:pt x="1201" y="334"/>
                    </a:cubicBezTo>
                    <a:cubicBezTo>
                      <a:pt x="1201" y="373"/>
                      <a:pt x="1176" y="406"/>
                      <a:pt x="1140" y="418"/>
                    </a:cubicBezTo>
                    <a:cubicBezTo>
                      <a:pt x="1140" y="484"/>
                      <a:pt x="1140" y="484"/>
                      <a:pt x="1140" y="484"/>
                    </a:cubicBezTo>
                    <a:cubicBezTo>
                      <a:pt x="1140" y="593"/>
                      <a:pt x="1051" y="682"/>
                      <a:pt x="942" y="682"/>
                    </a:cubicBezTo>
                    <a:cubicBezTo>
                      <a:pt x="833" y="682"/>
                      <a:pt x="744" y="593"/>
                      <a:pt x="744" y="484"/>
                    </a:cubicBezTo>
                    <a:cubicBezTo>
                      <a:pt x="744" y="395"/>
                      <a:pt x="744" y="395"/>
                      <a:pt x="744" y="395"/>
                    </a:cubicBezTo>
                    <a:cubicBezTo>
                      <a:pt x="731" y="394"/>
                      <a:pt x="721" y="385"/>
                      <a:pt x="719" y="372"/>
                    </a:cubicBezTo>
                    <a:cubicBezTo>
                      <a:pt x="599" y="350"/>
                      <a:pt x="508" y="244"/>
                      <a:pt x="508" y="118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408" y="43"/>
                      <a:pt x="289" y="44"/>
                      <a:pt x="197" y="80"/>
                    </a:cubicBezTo>
                    <a:cubicBezTo>
                      <a:pt x="48" y="138"/>
                      <a:pt x="44" y="228"/>
                      <a:pt x="39" y="242"/>
                    </a:cubicBezTo>
                    <a:cubicBezTo>
                      <a:pt x="28" y="275"/>
                      <a:pt x="6" y="324"/>
                      <a:pt x="1" y="542"/>
                    </a:cubicBezTo>
                    <a:cubicBezTo>
                      <a:pt x="0" y="571"/>
                      <a:pt x="1" y="614"/>
                      <a:pt x="87" y="652"/>
                    </a:cubicBezTo>
                    <a:cubicBezTo>
                      <a:pt x="275" y="725"/>
                      <a:pt x="516" y="749"/>
                      <a:pt x="755" y="765"/>
                    </a:cubicBezTo>
                    <a:cubicBezTo>
                      <a:pt x="756" y="765"/>
                      <a:pt x="761" y="765"/>
                      <a:pt x="766" y="765"/>
                    </a:cubicBezTo>
                    <a:cubicBezTo>
                      <a:pt x="771" y="765"/>
                      <a:pt x="776" y="765"/>
                      <a:pt x="777" y="765"/>
                    </a:cubicBezTo>
                    <a:cubicBezTo>
                      <a:pt x="1016" y="749"/>
                      <a:pt x="1257" y="725"/>
                      <a:pt x="1445" y="652"/>
                    </a:cubicBezTo>
                    <a:cubicBezTo>
                      <a:pt x="1531" y="614"/>
                      <a:pt x="1531" y="571"/>
                      <a:pt x="1531" y="542"/>
                    </a:cubicBezTo>
                    <a:close/>
                    <a:moveTo>
                      <a:pt x="482" y="453"/>
                    </a:moveTo>
                    <a:cubicBezTo>
                      <a:pt x="393" y="453"/>
                      <a:pt x="393" y="453"/>
                      <a:pt x="393" y="453"/>
                    </a:cubicBezTo>
                    <a:cubicBezTo>
                      <a:pt x="393" y="542"/>
                      <a:pt x="393" y="542"/>
                      <a:pt x="393" y="542"/>
                    </a:cubicBezTo>
                    <a:cubicBezTo>
                      <a:pt x="329" y="542"/>
                      <a:pt x="329" y="542"/>
                      <a:pt x="329" y="542"/>
                    </a:cubicBezTo>
                    <a:cubicBezTo>
                      <a:pt x="329" y="453"/>
                      <a:pt x="329" y="453"/>
                      <a:pt x="329" y="453"/>
                    </a:cubicBezTo>
                    <a:cubicBezTo>
                      <a:pt x="240" y="453"/>
                      <a:pt x="240" y="453"/>
                      <a:pt x="240" y="453"/>
                    </a:cubicBezTo>
                    <a:cubicBezTo>
                      <a:pt x="240" y="390"/>
                      <a:pt x="240" y="390"/>
                      <a:pt x="240" y="390"/>
                    </a:cubicBezTo>
                    <a:cubicBezTo>
                      <a:pt x="329" y="390"/>
                      <a:pt x="329" y="390"/>
                      <a:pt x="329" y="390"/>
                    </a:cubicBezTo>
                    <a:cubicBezTo>
                      <a:pt x="329" y="301"/>
                      <a:pt x="329" y="301"/>
                      <a:pt x="329" y="301"/>
                    </a:cubicBezTo>
                    <a:cubicBezTo>
                      <a:pt x="393" y="301"/>
                      <a:pt x="393" y="301"/>
                      <a:pt x="393" y="301"/>
                    </a:cubicBezTo>
                    <a:cubicBezTo>
                      <a:pt x="393" y="390"/>
                      <a:pt x="393" y="390"/>
                      <a:pt x="393" y="390"/>
                    </a:cubicBezTo>
                    <a:cubicBezTo>
                      <a:pt x="482" y="390"/>
                      <a:pt x="482" y="390"/>
                      <a:pt x="482" y="390"/>
                    </a:cubicBezTo>
                    <a:lnTo>
                      <a:pt x="482" y="45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108" y="1718"/>
                <a:ext cx="36" cy="3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219098" y="4102445"/>
            <a:ext cx="815727" cy="815727"/>
            <a:chOff x="3969" y="2745"/>
            <a:chExt cx="1226" cy="122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69" y="2745"/>
              <a:ext cx="1226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3967" y="2745"/>
              <a:ext cx="1226" cy="1228"/>
            </a:xfrm>
            <a:prstGeom prst="ellipse">
              <a:avLst/>
            </a:prstGeom>
            <a:solidFill>
              <a:srgbClr val="A8CDD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4078" y="3092"/>
              <a:ext cx="1022" cy="539"/>
            </a:xfrm>
            <a:custGeom>
              <a:avLst/>
              <a:gdLst>
                <a:gd name="T0" fmla="*/ 942 w 1022"/>
                <a:gd name="T1" fmla="*/ 192 h 539"/>
                <a:gd name="T2" fmla="*/ 942 w 1022"/>
                <a:gd name="T3" fmla="*/ 265 h 539"/>
                <a:gd name="T4" fmla="*/ 80 w 1022"/>
                <a:gd name="T5" fmla="*/ 265 h 539"/>
                <a:gd name="T6" fmla="*/ 80 w 1022"/>
                <a:gd name="T7" fmla="*/ 0 h 539"/>
                <a:gd name="T8" fmla="*/ 0 w 1022"/>
                <a:gd name="T9" fmla="*/ 0 h 539"/>
                <a:gd name="T10" fmla="*/ 0 w 1022"/>
                <a:gd name="T11" fmla="*/ 529 h 539"/>
                <a:gd name="T12" fmla="*/ 80 w 1022"/>
                <a:gd name="T13" fmla="*/ 529 h 539"/>
                <a:gd name="T14" fmla="*/ 80 w 1022"/>
                <a:gd name="T15" fmla="*/ 409 h 539"/>
                <a:gd name="T16" fmla="*/ 942 w 1022"/>
                <a:gd name="T17" fmla="*/ 409 h 539"/>
                <a:gd name="T18" fmla="*/ 942 w 1022"/>
                <a:gd name="T19" fmla="*/ 539 h 539"/>
                <a:gd name="T20" fmla="*/ 1022 w 1022"/>
                <a:gd name="T21" fmla="*/ 539 h 539"/>
                <a:gd name="T22" fmla="*/ 1022 w 1022"/>
                <a:gd name="T23" fmla="*/ 192 h 539"/>
                <a:gd name="T24" fmla="*/ 942 w 1022"/>
                <a:gd name="T25" fmla="*/ 19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2" h="539">
                  <a:moveTo>
                    <a:pt x="942" y="192"/>
                  </a:moveTo>
                  <a:lnTo>
                    <a:pt x="942" y="265"/>
                  </a:lnTo>
                  <a:lnTo>
                    <a:pt x="80" y="26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529"/>
                  </a:lnTo>
                  <a:lnTo>
                    <a:pt x="80" y="529"/>
                  </a:lnTo>
                  <a:lnTo>
                    <a:pt x="80" y="409"/>
                  </a:lnTo>
                  <a:lnTo>
                    <a:pt x="942" y="409"/>
                  </a:lnTo>
                  <a:lnTo>
                    <a:pt x="942" y="539"/>
                  </a:lnTo>
                  <a:lnTo>
                    <a:pt x="1022" y="539"/>
                  </a:lnTo>
                  <a:lnTo>
                    <a:pt x="1022" y="192"/>
                  </a:lnTo>
                  <a:lnTo>
                    <a:pt x="94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4196" y="3241"/>
              <a:ext cx="252" cy="87"/>
            </a:xfrm>
            <a:custGeom>
              <a:avLst/>
              <a:gdLst>
                <a:gd name="T0" fmla="*/ 107 w 107"/>
                <a:gd name="T1" fmla="*/ 18 h 37"/>
                <a:gd name="T2" fmla="*/ 88 w 107"/>
                <a:gd name="T3" fmla="*/ 37 h 37"/>
                <a:gd name="T4" fmla="*/ 18 w 107"/>
                <a:gd name="T5" fmla="*/ 37 h 37"/>
                <a:gd name="T6" fmla="*/ 0 w 107"/>
                <a:gd name="T7" fmla="*/ 18 h 37"/>
                <a:gd name="T8" fmla="*/ 0 w 107"/>
                <a:gd name="T9" fmla="*/ 18 h 37"/>
                <a:gd name="T10" fmla="*/ 18 w 107"/>
                <a:gd name="T11" fmla="*/ 0 h 37"/>
                <a:gd name="T12" fmla="*/ 88 w 107"/>
                <a:gd name="T13" fmla="*/ 0 h 37"/>
                <a:gd name="T14" fmla="*/ 107 w 107"/>
                <a:gd name="T15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107" y="18"/>
                  </a:moveTo>
                  <a:cubicBezTo>
                    <a:pt x="107" y="28"/>
                    <a:pt x="99" y="37"/>
                    <a:pt x="8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8" y="37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9" y="0"/>
                    <a:pt x="107" y="8"/>
                    <a:pt x="10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4645" y="3012"/>
              <a:ext cx="274" cy="274"/>
            </a:xfrm>
            <a:custGeom>
              <a:avLst/>
              <a:gdLst>
                <a:gd name="T0" fmla="*/ 274 w 274"/>
                <a:gd name="T1" fmla="*/ 101 h 274"/>
                <a:gd name="T2" fmla="*/ 172 w 274"/>
                <a:gd name="T3" fmla="*/ 101 h 274"/>
                <a:gd name="T4" fmla="*/ 172 w 274"/>
                <a:gd name="T5" fmla="*/ 0 h 274"/>
                <a:gd name="T6" fmla="*/ 101 w 274"/>
                <a:gd name="T7" fmla="*/ 0 h 274"/>
                <a:gd name="T8" fmla="*/ 101 w 274"/>
                <a:gd name="T9" fmla="*/ 101 h 274"/>
                <a:gd name="T10" fmla="*/ 0 w 274"/>
                <a:gd name="T11" fmla="*/ 101 h 274"/>
                <a:gd name="T12" fmla="*/ 0 w 274"/>
                <a:gd name="T13" fmla="*/ 172 h 274"/>
                <a:gd name="T14" fmla="*/ 101 w 274"/>
                <a:gd name="T15" fmla="*/ 172 h 274"/>
                <a:gd name="T16" fmla="*/ 101 w 274"/>
                <a:gd name="T17" fmla="*/ 274 h 274"/>
                <a:gd name="T18" fmla="*/ 172 w 274"/>
                <a:gd name="T19" fmla="*/ 274 h 274"/>
                <a:gd name="T20" fmla="*/ 172 w 274"/>
                <a:gd name="T21" fmla="*/ 172 h 274"/>
                <a:gd name="T22" fmla="*/ 274 w 274"/>
                <a:gd name="T23" fmla="*/ 172 h 274"/>
                <a:gd name="T24" fmla="*/ 274 w 274"/>
                <a:gd name="T25" fmla="*/ 10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74">
                  <a:moveTo>
                    <a:pt x="274" y="101"/>
                  </a:moveTo>
                  <a:lnTo>
                    <a:pt x="172" y="101"/>
                  </a:lnTo>
                  <a:lnTo>
                    <a:pt x="172" y="0"/>
                  </a:lnTo>
                  <a:lnTo>
                    <a:pt x="101" y="0"/>
                  </a:lnTo>
                  <a:lnTo>
                    <a:pt x="101" y="101"/>
                  </a:lnTo>
                  <a:lnTo>
                    <a:pt x="0" y="101"/>
                  </a:lnTo>
                  <a:lnTo>
                    <a:pt x="0" y="172"/>
                  </a:lnTo>
                  <a:lnTo>
                    <a:pt x="101" y="172"/>
                  </a:lnTo>
                  <a:lnTo>
                    <a:pt x="101" y="274"/>
                  </a:lnTo>
                  <a:lnTo>
                    <a:pt x="172" y="274"/>
                  </a:lnTo>
                  <a:lnTo>
                    <a:pt x="172" y="172"/>
                  </a:lnTo>
                  <a:lnTo>
                    <a:pt x="274" y="172"/>
                  </a:lnTo>
                  <a:lnTo>
                    <a:pt x="274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183AB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968064" y="3315657"/>
            <a:ext cx="2558714" cy="7614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Нормативы времени приема врачом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98" y="3149296"/>
            <a:ext cx="815727" cy="8032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98" y="5199884"/>
            <a:ext cx="790913" cy="804432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877072" y="3342947"/>
            <a:ext cx="3096599" cy="75949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2 раза выше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65513" y="4333324"/>
            <a:ext cx="3108158" cy="77168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</a:t>
            </a:r>
            <a:r>
              <a:rPr lang="ru-RU" sz="3200" dirty="0" smtClean="0">
                <a:solidFill>
                  <a:schemeClr val="bg1"/>
                </a:solidFill>
              </a:rPr>
              <a:t>а 12% выше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65513" y="5286474"/>
            <a:ext cx="3108158" cy="76555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5</a:t>
            </a:r>
            <a:r>
              <a:rPr lang="en-US" sz="3200" dirty="0" smtClean="0">
                <a:solidFill>
                  <a:schemeClr val="bg1"/>
                </a:solidFill>
              </a:rPr>
              <a:t>,2</a:t>
            </a:r>
            <a:r>
              <a:rPr lang="ru-RU" sz="3200" dirty="0" smtClean="0">
                <a:solidFill>
                  <a:schemeClr val="bg1"/>
                </a:solidFill>
              </a:rPr>
              <a:t> раза выше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389161"/>
            <a:ext cx="923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&gt;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63484"/>
            <a:ext cx="9144000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Задача: выполнимы ли нормативные сроки ожидания медицинской помощи в РФ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04664"/>
            <a:ext cx="8064896" cy="4659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dirty="0" smtClean="0"/>
              <a:t>Содержание: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583160" y="1196752"/>
            <a:ext cx="7560840" cy="52565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Тарифы</a:t>
            </a:r>
            <a:r>
              <a:rPr lang="ru-RU" sz="2800" dirty="0" smtClean="0"/>
              <a:t> по оплате медицинской помощи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Планирование </a:t>
            </a:r>
            <a:r>
              <a:rPr lang="ru-RU" sz="2800" dirty="0" smtClean="0"/>
              <a:t>медицинской помощи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Контроль</a:t>
            </a:r>
            <a:r>
              <a:rPr lang="ru-RU" sz="2800" dirty="0" smtClean="0"/>
              <a:t> качества медицинской помощи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dirty="0" smtClean="0"/>
              <a:t>Ответственность </a:t>
            </a:r>
            <a:r>
              <a:rPr lang="ru-RU" sz="2800" dirty="0" smtClean="0">
                <a:solidFill>
                  <a:srgbClr val="FF0000"/>
                </a:solidFill>
              </a:rPr>
              <a:t>муниципальных образований </a:t>
            </a:r>
            <a:r>
              <a:rPr lang="ru-RU" sz="2800" dirty="0" smtClean="0"/>
              <a:t>по созданию условий для оказания медицинской помощи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dirty="0" smtClean="0"/>
              <a:t>Выводы </a:t>
            </a:r>
            <a:r>
              <a:rPr lang="ru-RU" sz="2800" dirty="0" smtClean="0"/>
              <a:t>и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9053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</a:t>
            </a:r>
            <a:r>
              <a:rPr lang="ru-RU" sz="2400" dirty="0" smtClean="0">
                <a:solidFill>
                  <a:srgbClr val="FF0000"/>
                </a:solidFill>
              </a:rPr>
              <a:t> снижении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государственного финансирования здравоохранения  (на </a:t>
            </a:r>
            <a:r>
              <a:rPr lang="ru-RU" sz="2400" dirty="0" smtClean="0">
                <a:solidFill>
                  <a:srgbClr val="FF0000"/>
                </a:solidFill>
              </a:rPr>
              <a:t>10%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 реальных ценах) мы расставляли не главные приоритеты за счет снижения </a:t>
            </a:r>
            <a:r>
              <a:rPr lang="ru-RU" sz="2400" dirty="0" smtClean="0">
                <a:solidFill>
                  <a:srgbClr val="FF0000"/>
                </a:solidFill>
              </a:rPr>
              <a:t>общедоступных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видов медицинской помощи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58050964"/>
              </p:ext>
            </p:extLst>
          </p:nvPr>
        </p:nvGraphicFramePr>
        <p:xfrm>
          <a:off x="179512" y="1700808"/>
          <a:ext cx="7416823" cy="517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лево 5"/>
          <p:cNvSpPr/>
          <p:nvPr/>
        </p:nvSpPr>
        <p:spPr>
          <a:xfrm>
            <a:off x="4932040" y="1412776"/>
            <a:ext cx="3647401" cy="151216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</a:t>
            </a:r>
            <a:r>
              <a:rPr lang="ru-RU" b="1" dirty="0" smtClean="0">
                <a:solidFill>
                  <a:schemeClr val="bg1"/>
                </a:solidFill>
              </a:rPr>
              <a:t>ы увеличивали объемы этих видов помощи в 1,5 раза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0206306">
            <a:off x="5812520" y="4433745"/>
            <a:ext cx="3203848" cy="159525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должны были вкладывать  в первичное звено и лекарства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6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321"/>
            <a:ext cx="9144000" cy="1140431"/>
          </a:xfrm>
        </p:spPr>
        <p:txBody>
          <a:bodyPr/>
          <a:lstStyle/>
          <a:p>
            <a:pPr marL="0" indent="0"/>
            <a:r>
              <a:rPr lang="ru-RU" dirty="0"/>
              <a:t>Все </a:t>
            </a:r>
            <a:r>
              <a:rPr lang="ru-RU" dirty="0">
                <a:solidFill>
                  <a:srgbClr val="FF0000"/>
                </a:solidFill>
              </a:rPr>
              <a:t>самое главное </a:t>
            </a:r>
            <a:r>
              <a:rPr lang="ru-RU" dirty="0"/>
              <a:t>происходит в </a:t>
            </a:r>
            <a:r>
              <a:rPr lang="ru-RU" dirty="0" smtClean="0"/>
              <a:t>точке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«ВРАЧ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ПАЦИЕНТ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40" y="2564904"/>
            <a:ext cx="885698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Если у ВРАЧА недостаточно времени на прием ПАЦИЕНТА (</a:t>
            </a:r>
            <a:r>
              <a:rPr lang="ru-RU" sz="2800" dirty="0" smtClean="0">
                <a:solidFill>
                  <a:srgbClr val="FF0000"/>
                </a:solidFill>
              </a:rPr>
              <a:t>12-15 мин</a:t>
            </a:r>
            <a:r>
              <a:rPr lang="ru-RU" sz="2800" dirty="0" smtClean="0"/>
              <a:t>) и он перегружен ненужной работой, то </a:t>
            </a:r>
            <a:r>
              <a:rPr lang="ru-RU" sz="2800" smtClean="0"/>
              <a:t>лечение становится </a:t>
            </a:r>
            <a:r>
              <a:rPr lang="ru-RU" dirty="0" smtClean="0">
                <a:solidFill>
                  <a:srgbClr val="FF0000"/>
                </a:solidFill>
              </a:rPr>
              <a:t>НЕЭФФЕКТИВНЫМ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07504" y="4077072"/>
            <a:ext cx="88569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altLang="ru-RU"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5C66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Значит, надо</a:t>
            </a:r>
          </a:p>
          <a:p>
            <a:pPr algn="ctr"/>
            <a:r>
              <a:rPr lang="ru-RU" sz="2800" dirty="0" smtClean="0"/>
              <a:t>Увеличивать число врачей</a:t>
            </a:r>
          </a:p>
          <a:p>
            <a:pPr algn="ctr"/>
            <a:r>
              <a:rPr lang="ru-RU" sz="2800" dirty="0" smtClean="0"/>
              <a:t>Снижать объем ненужной работы (дополнительный персонал)</a:t>
            </a:r>
          </a:p>
          <a:p>
            <a:pPr algn="ctr"/>
            <a:r>
              <a:rPr lang="ru-RU" sz="2800" dirty="0" smtClean="0"/>
              <a:t>Увеличивать сроки ожидания помощи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882808" y="1652818"/>
            <a:ext cx="849431" cy="768070"/>
            <a:chOff x="2608167" y="2051679"/>
            <a:chExt cx="1077360" cy="1078725"/>
          </a:xfrm>
        </p:grpSpPr>
        <p:grpSp>
          <p:nvGrpSpPr>
            <p:cNvPr id="6" name="Group 1642"/>
            <p:cNvGrpSpPr>
              <a:grpSpLocks noChangeAspect="1"/>
            </p:cNvGrpSpPr>
            <p:nvPr/>
          </p:nvGrpSpPr>
          <p:grpSpPr bwMode="auto">
            <a:xfrm>
              <a:off x="2608167" y="2051679"/>
              <a:ext cx="1077360" cy="1078725"/>
              <a:chOff x="3097" y="2759"/>
              <a:chExt cx="789" cy="790"/>
            </a:xfrm>
          </p:grpSpPr>
          <p:sp>
            <p:nvSpPr>
              <p:cNvPr id="12" name="AutoShape 1641"/>
              <p:cNvSpPr>
                <a:spLocks noChangeAspect="1" noChangeArrowheads="1" noTextEdit="1"/>
              </p:cNvSpPr>
              <p:nvPr/>
            </p:nvSpPr>
            <p:spPr bwMode="auto">
              <a:xfrm>
                <a:off x="3134" y="2781"/>
                <a:ext cx="728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3" name="Oval 1643"/>
              <p:cNvSpPr>
                <a:spLocks noChangeArrowheads="1"/>
              </p:cNvSpPr>
              <p:nvPr/>
            </p:nvSpPr>
            <p:spPr bwMode="auto">
              <a:xfrm>
                <a:off x="3097" y="2759"/>
                <a:ext cx="789" cy="790"/>
              </a:xfrm>
              <a:prstGeom prst="ellipse">
                <a:avLst/>
              </a:prstGeom>
              <a:solidFill>
                <a:srgbClr val="0183AB"/>
              </a:solidFill>
              <a:ln w="9525" cap="flat" cmpd="sng" algn="ctr">
                <a:solidFill>
                  <a:srgbClr val="CEC597">
                    <a:shade val="80000"/>
                  </a:srgb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</a:endParaRPr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2735954" y="2118837"/>
              <a:ext cx="838238" cy="940107"/>
              <a:chOff x="1707" y="1253"/>
              <a:chExt cx="576" cy="646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707" y="1253"/>
                <a:ext cx="57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870" y="1253"/>
                <a:ext cx="251" cy="477"/>
              </a:xfrm>
              <a:custGeom>
                <a:avLst/>
                <a:gdLst>
                  <a:gd name="T0" fmla="*/ 36 w 667"/>
                  <a:gd name="T1" fmla="*/ 578 h 1266"/>
                  <a:gd name="T2" fmla="*/ 46 w 667"/>
                  <a:gd name="T3" fmla="*/ 577 h 1266"/>
                  <a:gd name="T4" fmla="*/ 56 w 667"/>
                  <a:gd name="T5" fmla="*/ 573 h 1266"/>
                  <a:gd name="T6" fmla="*/ 92 w 667"/>
                  <a:gd name="T7" fmla="*/ 678 h 1266"/>
                  <a:gd name="T8" fmla="*/ 147 w 667"/>
                  <a:gd name="T9" fmla="*/ 796 h 1266"/>
                  <a:gd name="T10" fmla="*/ 141 w 667"/>
                  <a:gd name="T11" fmla="*/ 875 h 1266"/>
                  <a:gd name="T12" fmla="*/ 132 w 667"/>
                  <a:gd name="T13" fmla="*/ 918 h 1266"/>
                  <a:gd name="T14" fmla="*/ 130 w 667"/>
                  <a:gd name="T15" fmla="*/ 1067 h 1266"/>
                  <a:gd name="T16" fmla="*/ 289 w 667"/>
                  <a:gd name="T17" fmla="*/ 1266 h 1266"/>
                  <a:gd name="T18" fmla="*/ 314 w 667"/>
                  <a:gd name="T19" fmla="*/ 1249 h 1266"/>
                  <a:gd name="T20" fmla="*/ 355 w 667"/>
                  <a:gd name="T21" fmla="*/ 1249 h 1266"/>
                  <a:gd name="T22" fmla="*/ 380 w 667"/>
                  <a:gd name="T23" fmla="*/ 1266 h 1266"/>
                  <a:gd name="T24" fmla="*/ 539 w 667"/>
                  <a:gd name="T25" fmla="*/ 1067 h 1266"/>
                  <a:gd name="T26" fmla="*/ 535 w 667"/>
                  <a:gd name="T27" fmla="*/ 918 h 1266"/>
                  <a:gd name="T28" fmla="*/ 527 w 667"/>
                  <a:gd name="T29" fmla="*/ 875 h 1266"/>
                  <a:gd name="T30" fmla="*/ 521 w 667"/>
                  <a:gd name="T31" fmla="*/ 796 h 1266"/>
                  <a:gd name="T32" fmla="*/ 576 w 667"/>
                  <a:gd name="T33" fmla="*/ 678 h 1266"/>
                  <a:gd name="T34" fmla="*/ 612 w 667"/>
                  <a:gd name="T35" fmla="*/ 573 h 1266"/>
                  <a:gd name="T36" fmla="*/ 622 w 667"/>
                  <a:gd name="T37" fmla="*/ 577 h 1266"/>
                  <a:gd name="T38" fmla="*/ 632 w 667"/>
                  <a:gd name="T39" fmla="*/ 578 h 1266"/>
                  <a:gd name="T40" fmla="*/ 656 w 667"/>
                  <a:gd name="T41" fmla="*/ 554 h 1266"/>
                  <a:gd name="T42" fmla="*/ 667 w 667"/>
                  <a:gd name="T43" fmla="*/ 416 h 1266"/>
                  <a:gd name="T44" fmla="*/ 647 w 667"/>
                  <a:gd name="T45" fmla="*/ 393 h 1266"/>
                  <a:gd name="T46" fmla="*/ 645 w 667"/>
                  <a:gd name="T47" fmla="*/ 393 h 1266"/>
                  <a:gd name="T48" fmla="*/ 629 w 667"/>
                  <a:gd name="T49" fmla="*/ 182 h 1266"/>
                  <a:gd name="T50" fmla="*/ 406 w 667"/>
                  <a:gd name="T51" fmla="*/ 8 h 1266"/>
                  <a:gd name="T52" fmla="*/ 334 w 667"/>
                  <a:gd name="T53" fmla="*/ 0 h 1266"/>
                  <a:gd name="T54" fmla="*/ 334 w 667"/>
                  <a:gd name="T55" fmla="*/ 0 h 1266"/>
                  <a:gd name="T56" fmla="*/ 333 w 667"/>
                  <a:gd name="T57" fmla="*/ 0 h 1266"/>
                  <a:gd name="T58" fmla="*/ 262 w 667"/>
                  <a:gd name="T59" fmla="*/ 8 h 1266"/>
                  <a:gd name="T60" fmla="*/ 39 w 667"/>
                  <a:gd name="T61" fmla="*/ 182 h 1266"/>
                  <a:gd name="T62" fmla="*/ 22 w 667"/>
                  <a:gd name="T63" fmla="*/ 393 h 1266"/>
                  <a:gd name="T64" fmla="*/ 21 w 667"/>
                  <a:gd name="T65" fmla="*/ 393 h 1266"/>
                  <a:gd name="T66" fmla="*/ 1 w 667"/>
                  <a:gd name="T67" fmla="*/ 416 h 1266"/>
                  <a:gd name="T68" fmla="*/ 12 w 667"/>
                  <a:gd name="T69" fmla="*/ 554 h 1266"/>
                  <a:gd name="T70" fmla="*/ 36 w 667"/>
                  <a:gd name="T71" fmla="*/ 578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7" h="1266">
                    <a:moveTo>
                      <a:pt x="36" y="578"/>
                    </a:moveTo>
                    <a:cubicBezTo>
                      <a:pt x="46" y="577"/>
                      <a:pt x="46" y="577"/>
                      <a:pt x="46" y="577"/>
                    </a:cubicBezTo>
                    <a:cubicBezTo>
                      <a:pt x="49" y="577"/>
                      <a:pt x="53" y="576"/>
                      <a:pt x="56" y="573"/>
                    </a:cubicBezTo>
                    <a:cubicBezTo>
                      <a:pt x="65" y="607"/>
                      <a:pt x="77" y="641"/>
                      <a:pt x="92" y="678"/>
                    </a:cubicBezTo>
                    <a:cubicBezTo>
                      <a:pt x="111" y="725"/>
                      <a:pt x="130" y="764"/>
                      <a:pt x="147" y="796"/>
                    </a:cubicBezTo>
                    <a:cubicBezTo>
                      <a:pt x="145" y="823"/>
                      <a:pt x="143" y="849"/>
                      <a:pt x="141" y="875"/>
                    </a:cubicBezTo>
                    <a:cubicBezTo>
                      <a:pt x="140" y="891"/>
                      <a:pt x="137" y="905"/>
                      <a:pt x="132" y="918"/>
                    </a:cubicBezTo>
                    <a:cubicBezTo>
                      <a:pt x="132" y="919"/>
                      <a:pt x="130" y="1067"/>
                      <a:pt x="130" y="1067"/>
                    </a:cubicBezTo>
                    <a:cubicBezTo>
                      <a:pt x="130" y="1164"/>
                      <a:pt x="198" y="1245"/>
                      <a:pt x="289" y="1266"/>
                    </a:cubicBezTo>
                    <a:cubicBezTo>
                      <a:pt x="292" y="1256"/>
                      <a:pt x="302" y="1249"/>
                      <a:pt x="314" y="1249"/>
                    </a:cubicBezTo>
                    <a:cubicBezTo>
                      <a:pt x="355" y="1249"/>
                      <a:pt x="355" y="1249"/>
                      <a:pt x="355" y="1249"/>
                    </a:cubicBezTo>
                    <a:cubicBezTo>
                      <a:pt x="366" y="1249"/>
                      <a:pt x="376" y="1256"/>
                      <a:pt x="380" y="1266"/>
                    </a:cubicBezTo>
                    <a:cubicBezTo>
                      <a:pt x="471" y="1246"/>
                      <a:pt x="539" y="1164"/>
                      <a:pt x="539" y="1067"/>
                    </a:cubicBezTo>
                    <a:cubicBezTo>
                      <a:pt x="539" y="1067"/>
                      <a:pt x="537" y="919"/>
                      <a:pt x="535" y="918"/>
                    </a:cubicBezTo>
                    <a:cubicBezTo>
                      <a:pt x="531" y="905"/>
                      <a:pt x="528" y="891"/>
                      <a:pt x="527" y="875"/>
                    </a:cubicBezTo>
                    <a:cubicBezTo>
                      <a:pt x="524" y="849"/>
                      <a:pt x="522" y="823"/>
                      <a:pt x="521" y="796"/>
                    </a:cubicBezTo>
                    <a:cubicBezTo>
                      <a:pt x="538" y="764"/>
                      <a:pt x="557" y="725"/>
                      <a:pt x="576" y="678"/>
                    </a:cubicBezTo>
                    <a:cubicBezTo>
                      <a:pt x="590" y="641"/>
                      <a:pt x="602" y="607"/>
                      <a:pt x="612" y="573"/>
                    </a:cubicBezTo>
                    <a:cubicBezTo>
                      <a:pt x="615" y="576"/>
                      <a:pt x="618" y="577"/>
                      <a:pt x="622" y="577"/>
                    </a:cubicBezTo>
                    <a:cubicBezTo>
                      <a:pt x="632" y="578"/>
                      <a:pt x="632" y="578"/>
                      <a:pt x="632" y="578"/>
                    </a:cubicBezTo>
                    <a:cubicBezTo>
                      <a:pt x="644" y="579"/>
                      <a:pt x="655" y="570"/>
                      <a:pt x="656" y="554"/>
                    </a:cubicBezTo>
                    <a:cubicBezTo>
                      <a:pt x="667" y="416"/>
                      <a:pt x="667" y="416"/>
                      <a:pt x="667" y="416"/>
                    </a:cubicBezTo>
                    <a:cubicBezTo>
                      <a:pt x="667" y="406"/>
                      <a:pt x="658" y="394"/>
                      <a:pt x="647" y="393"/>
                    </a:cubicBezTo>
                    <a:cubicBezTo>
                      <a:pt x="645" y="393"/>
                      <a:pt x="645" y="393"/>
                      <a:pt x="645" y="393"/>
                    </a:cubicBezTo>
                    <a:cubicBezTo>
                      <a:pt x="656" y="249"/>
                      <a:pt x="629" y="182"/>
                      <a:pt x="629" y="182"/>
                    </a:cubicBezTo>
                    <a:cubicBezTo>
                      <a:pt x="629" y="182"/>
                      <a:pt x="576" y="42"/>
                      <a:pt x="406" y="8"/>
                    </a:cubicBezTo>
                    <a:cubicBezTo>
                      <a:pt x="379" y="2"/>
                      <a:pt x="355" y="0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0"/>
                      <a:pt x="333" y="0"/>
                    </a:cubicBezTo>
                    <a:cubicBezTo>
                      <a:pt x="312" y="0"/>
                      <a:pt x="289" y="2"/>
                      <a:pt x="262" y="8"/>
                    </a:cubicBezTo>
                    <a:cubicBezTo>
                      <a:pt x="91" y="42"/>
                      <a:pt x="39" y="182"/>
                      <a:pt x="39" y="182"/>
                    </a:cubicBezTo>
                    <a:cubicBezTo>
                      <a:pt x="39" y="182"/>
                      <a:pt x="11" y="249"/>
                      <a:pt x="22" y="393"/>
                    </a:cubicBezTo>
                    <a:cubicBezTo>
                      <a:pt x="21" y="393"/>
                      <a:pt x="21" y="393"/>
                      <a:pt x="21" y="393"/>
                    </a:cubicBezTo>
                    <a:cubicBezTo>
                      <a:pt x="9" y="394"/>
                      <a:pt x="0" y="406"/>
                      <a:pt x="1" y="416"/>
                    </a:cubicBezTo>
                    <a:cubicBezTo>
                      <a:pt x="12" y="554"/>
                      <a:pt x="12" y="554"/>
                      <a:pt x="12" y="554"/>
                    </a:cubicBezTo>
                    <a:cubicBezTo>
                      <a:pt x="13" y="570"/>
                      <a:pt x="24" y="579"/>
                      <a:pt x="36" y="57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 noEditPoints="1"/>
              </p:cNvSpPr>
              <p:nvPr/>
            </p:nvSpPr>
            <p:spPr bwMode="auto">
              <a:xfrm>
                <a:off x="1707" y="1611"/>
                <a:ext cx="576" cy="288"/>
              </a:xfrm>
              <a:custGeom>
                <a:avLst/>
                <a:gdLst>
                  <a:gd name="T0" fmla="*/ 1531 w 1531"/>
                  <a:gd name="T1" fmla="*/ 542 h 765"/>
                  <a:gd name="T2" fmla="*/ 1492 w 1531"/>
                  <a:gd name="T3" fmla="*/ 242 h 765"/>
                  <a:gd name="T4" fmla="*/ 1335 w 1531"/>
                  <a:gd name="T5" fmla="*/ 80 h 765"/>
                  <a:gd name="T6" fmla="*/ 1025 w 1531"/>
                  <a:gd name="T7" fmla="*/ 1 h 765"/>
                  <a:gd name="T8" fmla="*/ 1025 w 1531"/>
                  <a:gd name="T9" fmla="*/ 118 h 765"/>
                  <a:gd name="T10" fmla="*/ 813 w 1531"/>
                  <a:gd name="T11" fmla="*/ 372 h 765"/>
                  <a:gd name="T12" fmla="*/ 787 w 1531"/>
                  <a:gd name="T13" fmla="*/ 395 h 765"/>
                  <a:gd name="T14" fmla="*/ 786 w 1531"/>
                  <a:gd name="T15" fmla="*/ 395 h 765"/>
                  <a:gd name="T16" fmla="*/ 786 w 1531"/>
                  <a:gd name="T17" fmla="*/ 484 h 765"/>
                  <a:gd name="T18" fmla="*/ 942 w 1531"/>
                  <a:gd name="T19" fmla="*/ 640 h 765"/>
                  <a:gd name="T20" fmla="*/ 1099 w 1531"/>
                  <a:gd name="T21" fmla="*/ 484 h 765"/>
                  <a:gd name="T22" fmla="*/ 1099 w 1531"/>
                  <a:gd name="T23" fmla="*/ 422 h 765"/>
                  <a:gd name="T24" fmla="*/ 1023 w 1531"/>
                  <a:gd name="T25" fmla="*/ 334 h 765"/>
                  <a:gd name="T26" fmla="*/ 1112 w 1531"/>
                  <a:gd name="T27" fmla="*/ 245 h 765"/>
                  <a:gd name="T28" fmla="*/ 1201 w 1531"/>
                  <a:gd name="T29" fmla="*/ 334 h 765"/>
                  <a:gd name="T30" fmla="*/ 1140 w 1531"/>
                  <a:gd name="T31" fmla="*/ 418 h 765"/>
                  <a:gd name="T32" fmla="*/ 1140 w 1531"/>
                  <a:gd name="T33" fmla="*/ 484 h 765"/>
                  <a:gd name="T34" fmla="*/ 942 w 1531"/>
                  <a:gd name="T35" fmla="*/ 682 h 765"/>
                  <a:gd name="T36" fmla="*/ 744 w 1531"/>
                  <a:gd name="T37" fmla="*/ 484 h 765"/>
                  <a:gd name="T38" fmla="*/ 744 w 1531"/>
                  <a:gd name="T39" fmla="*/ 395 h 765"/>
                  <a:gd name="T40" fmla="*/ 719 w 1531"/>
                  <a:gd name="T41" fmla="*/ 372 h 765"/>
                  <a:gd name="T42" fmla="*/ 508 w 1531"/>
                  <a:gd name="T43" fmla="*/ 118 h 765"/>
                  <a:gd name="T44" fmla="*/ 508 w 1531"/>
                  <a:gd name="T45" fmla="*/ 0 h 765"/>
                  <a:gd name="T46" fmla="*/ 197 w 1531"/>
                  <a:gd name="T47" fmla="*/ 80 h 765"/>
                  <a:gd name="T48" fmla="*/ 39 w 1531"/>
                  <a:gd name="T49" fmla="*/ 242 h 765"/>
                  <a:gd name="T50" fmla="*/ 1 w 1531"/>
                  <a:gd name="T51" fmla="*/ 542 h 765"/>
                  <a:gd name="T52" fmla="*/ 87 w 1531"/>
                  <a:gd name="T53" fmla="*/ 652 h 765"/>
                  <a:gd name="T54" fmla="*/ 755 w 1531"/>
                  <a:gd name="T55" fmla="*/ 765 h 765"/>
                  <a:gd name="T56" fmla="*/ 766 w 1531"/>
                  <a:gd name="T57" fmla="*/ 765 h 765"/>
                  <a:gd name="T58" fmla="*/ 777 w 1531"/>
                  <a:gd name="T59" fmla="*/ 765 h 765"/>
                  <a:gd name="T60" fmla="*/ 1445 w 1531"/>
                  <a:gd name="T61" fmla="*/ 652 h 765"/>
                  <a:gd name="T62" fmla="*/ 1531 w 1531"/>
                  <a:gd name="T63" fmla="*/ 542 h 765"/>
                  <a:gd name="T64" fmla="*/ 482 w 1531"/>
                  <a:gd name="T65" fmla="*/ 453 h 765"/>
                  <a:gd name="T66" fmla="*/ 393 w 1531"/>
                  <a:gd name="T67" fmla="*/ 453 h 765"/>
                  <a:gd name="T68" fmla="*/ 393 w 1531"/>
                  <a:gd name="T69" fmla="*/ 542 h 765"/>
                  <a:gd name="T70" fmla="*/ 329 w 1531"/>
                  <a:gd name="T71" fmla="*/ 542 h 765"/>
                  <a:gd name="T72" fmla="*/ 329 w 1531"/>
                  <a:gd name="T73" fmla="*/ 453 h 765"/>
                  <a:gd name="T74" fmla="*/ 240 w 1531"/>
                  <a:gd name="T75" fmla="*/ 453 h 765"/>
                  <a:gd name="T76" fmla="*/ 240 w 1531"/>
                  <a:gd name="T77" fmla="*/ 390 h 765"/>
                  <a:gd name="T78" fmla="*/ 329 w 1531"/>
                  <a:gd name="T79" fmla="*/ 390 h 765"/>
                  <a:gd name="T80" fmla="*/ 329 w 1531"/>
                  <a:gd name="T81" fmla="*/ 301 h 765"/>
                  <a:gd name="T82" fmla="*/ 393 w 1531"/>
                  <a:gd name="T83" fmla="*/ 301 h 765"/>
                  <a:gd name="T84" fmla="*/ 393 w 1531"/>
                  <a:gd name="T85" fmla="*/ 390 h 765"/>
                  <a:gd name="T86" fmla="*/ 482 w 1531"/>
                  <a:gd name="T87" fmla="*/ 390 h 765"/>
                  <a:gd name="T88" fmla="*/ 482 w 1531"/>
                  <a:gd name="T89" fmla="*/ 45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31" h="765">
                    <a:moveTo>
                      <a:pt x="1531" y="542"/>
                    </a:moveTo>
                    <a:cubicBezTo>
                      <a:pt x="1526" y="324"/>
                      <a:pt x="1504" y="275"/>
                      <a:pt x="1492" y="242"/>
                    </a:cubicBezTo>
                    <a:cubicBezTo>
                      <a:pt x="1488" y="228"/>
                      <a:pt x="1484" y="138"/>
                      <a:pt x="1335" y="80"/>
                    </a:cubicBezTo>
                    <a:cubicBezTo>
                      <a:pt x="1243" y="44"/>
                      <a:pt x="1125" y="43"/>
                      <a:pt x="1025" y="1"/>
                    </a:cubicBezTo>
                    <a:cubicBezTo>
                      <a:pt x="1025" y="118"/>
                      <a:pt x="1025" y="118"/>
                      <a:pt x="1025" y="118"/>
                    </a:cubicBezTo>
                    <a:cubicBezTo>
                      <a:pt x="1025" y="245"/>
                      <a:pt x="934" y="350"/>
                      <a:pt x="813" y="372"/>
                    </a:cubicBezTo>
                    <a:cubicBezTo>
                      <a:pt x="811" y="385"/>
                      <a:pt x="800" y="395"/>
                      <a:pt x="787" y="395"/>
                    </a:cubicBezTo>
                    <a:cubicBezTo>
                      <a:pt x="786" y="395"/>
                      <a:pt x="786" y="395"/>
                      <a:pt x="786" y="395"/>
                    </a:cubicBezTo>
                    <a:cubicBezTo>
                      <a:pt x="786" y="484"/>
                      <a:pt x="786" y="484"/>
                      <a:pt x="786" y="484"/>
                    </a:cubicBezTo>
                    <a:cubicBezTo>
                      <a:pt x="786" y="570"/>
                      <a:pt x="856" y="640"/>
                      <a:pt x="942" y="640"/>
                    </a:cubicBezTo>
                    <a:cubicBezTo>
                      <a:pt x="1029" y="640"/>
                      <a:pt x="1099" y="570"/>
                      <a:pt x="1099" y="484"/>
                    </a:cubicBezTo>
                    <a:cubicBezTo>
                      <a:pt x="1099" y="422"/>
                      <a:pt x="1099" y="422"/>
                      <a:pt x="1099" y="422"/>
                    </a:cubicBezTo>
                    <a:cubicBezTo>
                      <a:pt x="1056" y="415"/>
                      <a:pt x="1023" y="378"/>
                      <a:pt x="1023" y="334"/>
                    </a:cubicBezTo>
                    <a:cubicBezTo>
                      <a:pt x="1023" y="284"/>
                      <a:pt x="1063" y="245"/>
                      <a:pt x="1112" y="245"/>
                    </a:cubicBezTo>
                    <a:cubicBezTo>
                      <a:pt x="1161" y="245"/>
                      <a:pt x="1201" y="284"/>
                      <a:pt x="1201" y="334"/>
                    </a:cubicBezTo>
                    <a:cubicBezTo>
                      <a:pt x="1201" y="373"/>
                      <a:pt x="1176" y="406"/>
                      <a:pt x="1140" y="418"/>
                    </a:cubicBezTo>
                    <a:cubicBezTo>
                      <a:pt x="1140" y="484"/>
                      <a:pt x="1140" y="484"/>
                      <a:pt x="1140" y="484"/>
                    </a:cubicBezTo>
                    <a:cubicBezTo>
                      <a:pt x="1140" y="593"/>
                      <a:pt x="1051" y="682"/>
                      <a:pt x="942" y="682"/>
                    </a:cubicBezTo>
                    <a:cubicBezTo>
                      <a:pt x="833" y="682"/>
                      <a:pt x="744" y="593"/>
                      <a:pt x="744" y="484"/>
                    </a:cubicBezTo>
                    <a:cubicBezTo>
                      <a:pt x="744" y="395"/>
                      <a:pt x="744" y="395"/>
                      <a:pt x="744" y="395"/>
                    </a:cubicBezTo>
                    <a:cubicBezTo>
                      <a:pt x="731" y="394"/>
                      <a:pt x="721" y="385"/>
                      <a:pt x="719" y="372"/>
                    </a:cubicBezTo>
                    <a:cubicBezTo>
                      <a:pt x="599" y="350"/>
                      <a:pt x="508" y="244"/>
                      <a:pt x="508" y="118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408" y="43"/>
                      <a:pt x="289" y="44"/>
                      <a:pt x="197" y="80"/>
                    </a:cubicBezTo>
                    <a:cubicBezTo>
                      <a:pt x="48" y="138"/>
                      <a:pt x="44" y="228"/>
                      <a:pt x="39" y="242"/>
                    </a:cubicBezTo>
                    <a:cubicBezTo>
                      <a:pt x="28" y="275"/>
                      <a:pt x="6" y="324"/>
                      <a:pt x="1" y="542"/>
                    </a:cubicBezTo>
                    <a:cubicBezTo>
                      <a:pt x="0" y="571"/>
                      <a:pt x="1" y="614"/>
                      <a:pt x="87" y="652"/>
                    </a:cubicBezTo>
                    <a:cubicBezTo>
                      <a:pt x="275" y="725"/>
                      <a:pt x="516" y="749"/>
                      <a:pt x="755" y="765"/>
                    </a:cubicBezTo>
                    <a:cubicBezTo>
                      <a:pt x="756" y="765"/>
                      <a:pt x="761" y="765"/>
                      <a:pt x="766" y="765"/>
                    </a:cubicBezTo>
                    <a:cubicBezTo>
                      <a:pt x="771" y="765"/>
                      <a:pt x="776" y="765"/>
                      <a:pt x="777" y="765"/>
                    </a:cubicBezTo>
                    <a:cubicBezTo>
                      <a:pt x="1016" y="749"/>
                      <a:pt x="1257" y="725"/>
                      <a:pt x="1445" y="652"/>
                    </a:cubicBezTo>
                    <a:cubicBezTo>
                      <a:pt x="1531" y="614"/>
                      <a:pt x="1531" y="571"/>
                      <a:pt x="1531" y="542"/>
                    </a:cubicBezTo>
                    <a:close/>
                    <a:moveTo>
                      <a:pt x="482" y="453"/>
                    </a:moveTo>
                    <a:cubicBezTo>
                      <a:pt x="393" y="453"/>
                      <a:pt x="393" y="453"/>
                      <a:pt x="393" y="453"/>
                    </a:cubicBezTo>
                    <a:cubicBezTo>
                      <a:pt x="393" y="542"/>
                      <a:pt x="393" y="542"/>
                      <a:pt x="393" y="542"/>
                    </a:cubicBezTo>
                    <a:cubicBezTo>
                      <a:pt x="329" y="542"/>
                      <a:pt x="329" y="542"/>
                      <a:pt x="329" y="542"/>
                    </a:cubicBezTo>
                    <a:cubicBezTo>
                      <a:pt x="329" y="453"/>
                      <a:pt x="329" y="453"/>
                      <a:pt x="329" y="453"/>
                    </a:cubicBezTo>
                    <a:cubicBezTo>
                      <a:pt x="240" y="453"/>
                      <a:pt x="240" y="453"/>
                      <a:pt x="240" y="453"/>
                    </a:cubicBezTo>
                    <a:cubicBezTo>
                      <a:pt x="240" y="390"/>
                      <a:pt x="240" y="390"/>
                      <a:pt x="240" y="390"/>
                    </a:cubicBezTo>
                    <a:cubicBezTo>
                      <a:pt x="329" y="390"/>
                      <a:pt x="329" y="390"/>
                      <a:pt x="329" y="390"/>
                    </a:cubicBezTo>
                    <a:cubicBezTo>
                      <a:pt x="329" y="301"/>
                      <a:pt x="329" y="301"/>
                      <a:pt x="329" y="301"/>
                    </a:cubicBezTo>
                    <a:cubicBezTo>
                      <a:pt x="393" y="301"/>
                      <a:pt x="393" y="301"/>
                      <a:pt x="393" y="301"/>
                    </a:cubicBezTo>
                    <a:cubicBezTo>
                      <a:pt x="393" y="390"/>
                      <a:pt x="393" y="390"/>
                      <a:pt x="393" y="390"/>
                    </a:cubicBezTo>
                    <a:cubicBezTo>
                      <a:pt x="482" y="390"/>
                      <a:pt x="482" y="390"/>
                      <a:pt x="482" y="390"/>
                    </a:cubicBezTo>
                    <a:lnTo>
                      <a:pt x="482" y="45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2108" y="1718"/>
                <a:ext cx="36" cy="3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smtClean="0">
                  <a:solidFill>
                    <a:srgbClr val="0183AB"/>
                  </a:solidFill>
                  <a:latin typeface="Arial"/>
                  <a:cs typeface="Arial" charset="0"/>
                </a:endParaRPr>
              </a:p>
            </p:txBody>
          </p:sp>
        </p:grpSp>
      </p:grpSp>
      <p:sp>
        <p:nvSpPr>
          <p:cNvPr id="14" name="Двойная стрелка влево/вправо 13"/>
          <p:cNvSpPr/>
          <p:nvPr/>
        </p:nvSpPr>
        <p:spPr>
          <a:xfrm>
            <a:off x="3846976" y="1652818"/>
            <a:ext cx="1592856" cy="62467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33" y="1401648"/>
            <a:ext cx="673667" cy="12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Устаревшие нормативы в Программе государственных гарантий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6139" y="2292348"/>
            <a:ext cx="2717595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США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96290" y="2300281"/>
            <a:ext cx="2748118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России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0877" y="3246455"/>
            <a:ext cx="2748118" cy="9144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4 койки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6290" y="3218596"/>
            <a:ext cx="2748118" cy="9144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10-15 коек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4617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 одну должность хирургической медицинской сестры в стационаре </a:t>
            </a:r>
            <a:r>
              <a:rPr lang="ru-RU" sz="2800" b="1" dirty="0" smtClean="0">
                <a:solidFill>
                  <a:srgbClr val="FF0000"/>
                </a:solidFill>
              </a:rPr>
              <a:t>по нормативу </a:t>
            </a:r>
            <a:r>
              <a:rPr lang="ru-RU" sz="2800" b="1" dirty="0" smtClean="0"/>
              <a:t>приходится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36050" y="4293096"/>
            <a:ext cx="2748118" cy="9144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ПОЧЕМУ?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339737"/>
            <a:ext cx="9144000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Потому что – с каждой дополнительной койкой по экспоненте растут инфекционные осложнения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fr-FR" altLang="ru-R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JAMA, October 23–30, 2002, volume </a:t>
            </a:r>
            <a:r>
              <a:rPr lang="fr-FR" alt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288,16)</a:t>
            </a:r>
            <a:endParaRPr lang="ru-RU" alt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Внутрибольничная летальность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в </a:t>
            </a:r>
            <a:r>
              <a:rPr lang="ru-RU" sz="2800" dirty="0"/>
              <a:t>РФ </a:t>
            </a:r>
            <a:r>
              <a:rPr lang="ru-RU" sz="2800" dirty="0" smtClean="0"/>
              <a:t>с </a:t>
            </a:r>
            <a:r>
              <a:rPr lang="ru-RU" sz="2800" dirty="0"/>
              <a:t>1990 </a:t>
            </a:r>
            <a:r>
              <a:rPr lang="ru-RU" sz="2800" dirty="0" smtClean="0"/>
              <a:t>г</a:t>
            </a:r>
            <a:r>
              <a:rPr lang="ru-RU" sz="2800" dirty="0"/>
              <a:t>. </a:t>
            </a:r>
            <a:r>
              <a:rPr lang="ru-RU" sz="2800" dirty="0" smtClean="0">
                <a:solidFill>
                  <a:srgbClr val="FF0000"/>
                </a:solidFill>
              </a:rPr>
              <a:t>выросла на 50%,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тенденция </a:t>
            </a:r>
            <a:r>
              <a:rPr lang="ru-RU" sz="2800" dirty="0" smtClean="0">
                <a:solidFill>
                  <a:srgbClr val="FF0000"/>
                </a:solidFill>
              </a:rPr>
              <a:t>ухудшается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3" cy="527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1140431"/>
          </a:xfrm>
        </p:spPr>
        <p:txBody>
          <a:bodyPr/>
          <a:lstStyle/>
          <a:p>
            <a:r>
              <a:rPr lang="ru-RU" sz="3200" dirty="0" smtClean="0"/>
              <a:t>Нормативы объемов помощи не соответствуют потребностям и структуре населения РФ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18720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Все нормативы программы государственных гарантий были установлены по объемам помощи, сложившимся в Советское время, </a:t>
            </a:r>
            <a:r>
              <a:rPr lang="ru-RU" sz="2400" dirty="0" smtClean="0">
                <a:solidFill>
                  <a:srgbClr val="FF0000"/>
                </a:solidFill>
              </a:rPr>
              <a:t>НО ИЗМЕНИЛИСЬ ТЕХНОЛОГИИ ЛЕЧЕНИЯ И ПОТОКИ БОЛЬНЫХ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2" y="3173683"/>
          <a:ext cx="8784976" cy="34293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52328"/>
                <a:gridCol w="1224136"/>
                <a:gridCol w="1872208"/>
                <a:gridCol w="2736304"/>
              </a:tblGrid>
              <a:tr h="322906">
                <a:tc>
                  <a:txBody>
                    <a:bodyPr/>
                    <a:lstStyle/>
                    <a:p>
                      <a:pPr marR="107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Фактор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1990 г.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2015 </a:t>
                      </a:r>
                      <a:r>
                        <a:rPr lang="ru-RU" sz="1600" b="1" dirty="0">
                          <a:effectLst/>
                        </a:rPr>
                        <a:t>г.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2020 г.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94776">
                <a:tc>
                  <a:txBody>
                    <a:bodyPr/>
                    <a:lstStyle/>
                    <a:p>
                      <a:pPr marR="107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Заболеваемость на </a:t>
                      </a:r>
                      <a:r>
                        <a:rPr lang="ru-RU" sz="1800" b="1" dirty="0">
                          <a:effectLst/>
                        </a:rPr>
                        <a:t>100 тыс. населения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106 981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↑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на 50%</a:t>
                      </a:r>
                    </a:p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160 208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r>
                        <a:rPr lang="ru-RU" sz="1800" b="1" dirty="0">
                          <a:effectLst/>
                        </a:rPr>
                        <a:t> 185 200</a:t>
                      </a:r>
                    </a:p>
                    <a:p>
                      <a:pPr marR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(худший прогноз при темпе роста заболеваемости ~2% ежегодно)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</a:tr>
              <a:tr h="955820">
                <a:tc>
                  <a:txBody>
                    <a:bodyPr/>
                    <a:lstStyle/>
                    <a:p>
                      <a:pPr marR="107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Доля населения старше трудоспособного возраста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19%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↑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24%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r>
                        <a:rPr lang="ru-RU" sz="1800" b="1" dirty="0" smtClean="0">
                          <a:effectLst/>
                        </a:rPr>
                        <a:t> на 7%, </a:t>
                      </a:r>
                      <a:br>
                        <a:rPr lang="ru-RU" sz="1800" b="1" dirty="0" smtClean="0">
                          <a:effectLst/>
                        </a:rPr>
                      </a:br>
                      <a:r>
                        <a:rPr lang="ru-RU" sz="1800" b="1" dirty="0" smtClean="0">
                          <a:effectLst/>
                        </a:rPr>
                        <a:t>или на 2,5 млн чел.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по среднему сценарию Росстата)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</a:tr>
              <a:tr h="955820">
                <a:tc>
                  <a:txBody>
                    <a:bodyPr/>
                    <a:lstStyle/>
                    <a:p>
                      <a:pPr marR="107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Доля населения младше трудоспособного возраста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24%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на 7%, </a:t>
                      </a:r>
                      <a:br>
                        <a:rPr lang="ru-RU" sz="1800" b="1" dirty="0" smtClean="0">
                          <a:effectLst/>
                        </a:rPr>
                      </a:br>
                      <a:r>
                        <a:rPr lang="ru-RU" sz="1800" b="1" dirty="0" smtClean="0">
                          <a:effectLst/>
                        </a:rPr>
                        <a:t>или на 1,8 </a:t>
                      </a:r>
                      <a:r>
                        <a:rPr lang="ru-RU" sz="1800" b="1" dirty="0">
                          <a:effectLst/>
                        </a:rPr>
                        <a:t>млн </a:t>
                      </a:r>
                      <a:r>
                        <a:rPr lang="ru-RU" sz="1800" b="1" dirty="0" smtClean="0">
                          <a:effectLst/>
                        </a:rPr>
                        <a:t>чел.</a:t>
                      </a:r>
                      <a:endParaRPr lang="ru-RU" sz="1800" b="1" dirty="0">
                        <a:effectLst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(по среднему сценарию Росстата)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3" marR="631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0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 медицинской деятельности (в части качества медицинской помощи)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2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Принимали избыточное регулирование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84784"/>
            <a:ext cx="90364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Имеется </a:t>
            </a:r>
            <a:r>
              <a:rPr lang="ru-RU" sz="2400" b="1" dirty="0">
                <a:solidFill>
                  <a:srgbClr val="FF0000"/>
                </a:solidFill>
              </a:rPr>
              <a:t>14</a:t>
            </a:r>
            <a:r>
              <a:rPr lang="ru-RU" sz="2400" dirty="0"/>
              <a:t> действующих нормативных актов по контролю КМП, которые не согласованы между собой, дублируют друг друга и не соответствуют международным нормам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Приказ Минздрава России от 15.07.2016 № 520н «Об утверждении критериев оценки качества медицинской помощи» – по нему введено более </a:t>
            </a:r>
            <a:r>
              <a:rPr lang="ru-RU" sz="2400" b="1" dirty="0">
                <a:solidFill>
                  <a:srgbClr val="FF0000"/>
                </a:solidFill>
              </a:rPr>
              <a:t>450 показателей </a:t>
            </a:r>
            <a:r>
              <a:rPr lang="ru-RU" sz="2400" dirty="0"/>
              <a:t>по </a:t>
            </a:r>
            <a:r>
              <a:rPr lang="ru-RU" sz="2400" dirty="0" smtClean="0"/>
              <a:t>отчетности и планируется </a:t>
            </a:r>
            <a:r>
              <a:rPr lang="ru-RU" sz="2400" b="1" dirty="0" smtClean="0">
                <a:solidFill>
                  <a:srgbClr val="FF0000"/>
                </a:solidFill>
              </a:rPr>
              <a:t>2 тыс</a:t>
            </a:r>
            <a:r>
              <a:rPr lang="ru-RU" sz="2400" dirty="0" smtClean="0"/>
              <a:t>., новая версия </a:t>
            </a:r>
            <a:r>
              <a:rPr lang="ru-RU" sz="2400" b="1" dirty="0" smtClean="0">
                <a:solidFill>
                  <a:srgbClr val="FF0000"/>
                </a:solidFill>
              </a:rPr>
              <a:t>– 2,3 тыс. показателей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/>
              <a:t>Что пишут об этом врачи, в том числе о противоречиях с клиническим рекомендациями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i="1" dirty="0" smtClean="0"/>
              <a:t>«Критерии </a:t>
            </a:r>
            <a:r>
              <a:rPr lang="ru-RU" i="1" dirty="0"/>
              <a:t>оценки качества - </a:t>
            </a:r>
            <a:r>
              <a:rPr lang="ru-RU" b="1" i="1" dirty="0">
                <a:solidFill>
                  <a:srgbClr val="FF0000"/>
                </a:solidFill>
              </a:rPr>
              <a:t>это просто и удобно для проверяющих</a:t>
            </a:r>
            <a:r>
              <a:rPr lang="ru-RU" i="1" dirty="0"/>
              <a:t>, в нашей медицине их очень </a:t>
            </a:r>
            <a:r>
              <a:rPr lang="ru-RU" i="1" dirty="0" smtClean="0"/>
              <a:t>много, …. знающих </a:t>
            </a:r>
            <a:r>
              <a:rPr lang="ru-RU" i="1" dirty="0"/>
              <a:t>как проверять, как и кого наказывать. Только вот работать в медицине скоро будет некому. Штрафы при нашей настоящей зарплате врача терапевта в стационаре в 7-10 т. приведут </a:t>
            </a:r>
            <a:r>
              <a:rPr lang="ru-RU" b="1" i="1" dirty="0">
                <a:solidFill>
                  <a:srgbClr val="FF0000"/>
                </a:solidFill>
              </a:rPr>
              <a:t>к исчезновению данной специальности.</a:t>
            </a:r>
            <a:r>
              <a:rPr lang="ru-RU" i="1" dirty="0"/>
              <a:t> Это будет один из последних правильных "приказов" в нашем МЗ</a:t>
            </a:r>
            <a:r>
              <a:rPr lang="ru-RU" i="1" dirty="0" smtClean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1778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Ответственность муниципальных образований по созданию условий для оказания медицинской помощи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212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Муниципальные власти должны помогать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140431"/>
            <a:ext cx="8229600" cy="535776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</a:t>
            </a:r>
            <a:r>
              <a:rPr lang="ru-RU" sz="2400" dirty="0" smtClean="0"/>
              <a:t>огласно статье 17 ФЗ-323 «Об основах охраны здоровья граждан в РФ» необходимо принять </a:t>
            </a:r>
            <a:r>
              <a:rPr lang="ru-RU" sz="2400" dirty="0" smtClean="0">
                <a:solidFill>
                  <a:srgbClr val="FF0000"/>
                </a:solidFill>
              </a:rPr>
              <a:t>компенсационные меры </a:t>
            </a:r>
            <a:r>
              <a:rPr lang="ru-RU" sz="2400" dirty="0" smtClean="0"/>
              <a:t>(в случае закрытия мед. учреждения) и создавать </a:t>
            </a:r>
            <a:r>
              <a:rPr lang="ru-RU" sz="2400" dirty="0" smtClean="0">
                <a:solidFill>
                  <a:srgbClr val="FF0000"/>
                </a:solidFill>
              </a:rPr>
              <a:t>условия: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Дороги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Связь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Транспорт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Жилье </a:t>
            </a:r>
            <a:r>
              <a:rPr lang="ru-RU" sz="2800" dirty="0">
                <a:solidFill>
                  <a:srgbClr val="0070C0"/>
                </a:solidFill>
              </a:rPr>
              <a:t>для медицинских </a:t>
            </a:r>
            <a:r>
              <a:rPr lang="ru-RU" sz="2800" dirty="0" smtClean="0">
                <a:solidFill>
                  <a:srgbClr val="0070C0"/>
                </a:solidFill>
              </a:rPr>
              <a:t>работников первичного звена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Координация мер по комплексной охране здоровья</a:t>
            </a:r>
          </a:p>
          <a:p>
            <a:pPr marL="0" indent="0" algn="ctr">
              <a:buNone/>
            </a:pPr>
            <a:r>
              <a:rPr lang="ru-RU" sz="2000" dirty="0" smtClean="0"/>
              <a:t>Для этого необходимы дополнительные </a:t>
            </a:r>
            <a:r>
              <a:rPr lang="ru-RU" sz="2000" dirty="0" smtClean="0">
                <a:solidFill>
                  <a:srgbClr val="FF0000"/>
                </a:solidFill>
              </a:rPr>
              <a:t>поправки в ФЗ </a:t>
            </a:r>
            <a:r>
              <a:rPr lang="ru-RU" sz="2000" dirty="0" smtClean="0"/>
              <a:t>или Постановление Правительства РФ 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47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90" y="3356992"/>
            <a:ext cx="6840758" cy="2448272"/>
          </a:xfrm>
        </p:spPr>
        <p:txBody>
          <a:bodyPr/>
          <a:lstStyle/>
          <a:p>
            <a:r>
              <a:rPr lang="ru-RU" sz="2000" dirty="0" smtClean="0"/>
              <a:t>О чем это говорит?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1. О Непонимании АЗОВ в управлении системой здравоохранения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/>
              <a:t>и К чему все это привело?</a:t>
            </a:r>
            <a:br>
              <a:rPr lang="ru-RU" sz="2000" dirty="0"/>
            </a:br>
            <a:r>
              <a:rPr lang="ru-RU" sz="2000" dirty="0" smtClean="0">
                <a:solidFill>
                  <a:srgbClr val="FF0000"/>
                </a:solidFill>
              </a:rPr>
              <a:t>2. усложнению условий оказания медицинской помощи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63690" y="2826042"/>
            <a:ext cx="5616622" cy="465956"/>
          </a:xfrm>
        </p:spPr>
        <p:txBody>
          <a:bodyPr/>
          <a:lstStyle/>
          <a:p>
            <a:r>
              <a:rPr lang="ru-RU" dirty="0" smtClean="0"/>
              <a:t>6</a:t>
            </a:r>
            <a:r>
              <a:rPr lang="ru-RU" dirty="0"/>
              <a:t>. Выводы и </a:t>
            </a:r>
            <a:r>
              <a:rPr lang="ru-RU" dirty="0" smtClean="0"/>
              <a:t>предложения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9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Тарифы </a:t>
            </a:r>
            <a:r>
              <a:rPr lang="ru-RU" sz="3200" dirty="0" smtClean="0"/>
              <a:t>по оплате медицинской помощи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5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 пациентов сложились  – завышенные ожидания и недовольство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53990"/>
            <a:ext cx="8712968" cy="23630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Было бы удивительно, если на фоне </a:t>
            </a:r>
            <a:r>
              <a:rPr lang="ru-RU" dirty="0" smtClean="0">
                <a:solidFill>
                  <a:srgbClr val="FF0000"/>
                </a:solidFill>
              </a:rPr>
              <a:t>сокращения</a:t>
            </a:r>
            <a:r>
              <a:rPr lang="ru-RU" dirty="0" smtClean="0"/>
              <a:t> мощностей системы здравоохранения, при </a:t>
            </a:r>
            <a:r>
              <a:rPr lang="ru-RU" dirty="0" smtClean="0">
                <a:solidFill>
                  <a:srgbClr val="FF0000"/>
                </a:solidFill>
              </a:rPr>
              <a:t>увеличивающемся</a:t>
            </a:r>
            <a:r>
              <a:rPr lang="ru-RU" dirty="0" smtClean="0"/>
              <a:t> потоке больных, и при </a:t>
            </a:r>
            <a:r>
              <a:rPr lang="ru-RU" dirty="0" smtClean="0">
                <a:solidFill>
                  <a:srgbClr val="FF0000"/>
                </a:solidFill>
              </a:rPr>
              <a:t>завышенных</a:t>
            </a:r>
            <a:r>
              <a:rPr lang="ru-RU" dirty="0" smtClean="0"/>
              <a:t> ожиданиях, наше население оставалось довольным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951159" y="4221088"/>
            <a:ext cx="1476825" cy="2465697"/>
            <a:chOff x="1915009" y="1951531"/>
            <a:chExt cx="1203031" cy="2217006"/>
          </a:xfrm>
        </p:grpSpPr>
        <p:pic>
          <p:nvPicPr>
            <p:cNvPr id="6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009" y="1951531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699" y="2171945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069" y="2367388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605" y="2533569"/>
              <a:ext cx="535435" cy="1634968"/>
            </a:xfrm>
            <a:prstGeom prst="rect">
              <a:avLst/>
            </a:prstGeom>
            <a:noFill/>
            <a:ex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261364" y="4384624"/>
            <a:ext cx="1512168" cy="2304256"/>
            <a:chOff x="1915009" y="1951531"/>
            <a:chExt cx="1203031" cy="2217006"/>
          </a:xfrm>
        </p:grpSpPr>
        <p:pic>
          <p:nvPicPr>
            <p:cNvPr id="11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009" y="1951531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699" y="2171945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069" y="2367388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605" y="2533569"/>
              <a:ext cx="535435" cy="1634968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8096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У медицинских работников (трудящихся) – напряжение и НЕВЕРИЕ в позитивные перемены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578"/>
            <a:ext cx="1406608" cy="1406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10" y="1556578"/>
            <a:ext cx="1406608" cy="14066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60" y="1556578"/>
            <a:ext cx="1406608" cy="1406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1340768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Переработки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коэффициент совместительства 1,43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Недостаточные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заработные платы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Излишние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документооборот 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проверки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4509120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 реализация любых управленческих воздействий в здравоохранении реализуется их трудом!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85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3200" u="sng" dirty="0"/>
              <a:t>Средне</a:t>
            </a:r>
            <a:r>
              <a:rPr lang="ru-RU" sz="3200" dirty="0"/>
              <a:t>месячная </a:t>
            </a:r>
            <a:r>
              <a:rPr lang="ru-RU" sz="3200" dirty="0" smtClean="0"/>
              <a:t>заработная </a:t>
            </a:r>
            <a:r>
              <a:rPr lang="ru-RU" sz="3200" dirty="0"/>
              <a:t>плата врачей по </a:t>
            </a:r>
            <a:r>
              <a:rPr lang="ru-RU" sz="3200" dirty="0" smtClean="0"/>
              <a:t>РФ </a:t>
            </a:r>
            <a:r>
              <a:rPr lang="ru-RU" sz="3200" b="0" dirty="0" smtClean="0"/>
              <a:t>(включая управленческий персонал, Москву, Санкт-Петербург, переработки)</a:t>
            </a:r>
            <a:endParaRPr lang="ru-RU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24161" y="2047729"/>
            <a:ext cx="2375631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2013 г. </a:t>
            </a:r>
            <a:endParaRPr lang="ru-RU" sz="24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2 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тыс. руб.</a:t>
            </a: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 </a:t>
            </a:r>
            <a:endParaRPr lang="ru-RU" sz="2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в </a:t>
            </a: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текущих ценах 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047729"/>
            <a:ext cx="3126674" cy="15696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2016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37 тыс. руб.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в </a:t>
            </a: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постоянных ценах 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2013 </a:t>
            </a: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г. –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 100%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43" y="6150114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Инфляция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(индекс потребительских цен)</a:t>
            </a:r>
            <a:endParaRPr lang="en-US" sz="2000" dirty="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2014 г. – </a:t>
            </a:r>
            <a:r>
              <a:rPr lang="ru-RU" sz="2000" dirty="0" smtClean="0">
                <a:solidFill>
                  <a:srgbClr val="FF0000"/>
                </a:solidFill>
                <a:cs typeface="Arial" charset="0"/>
              </a:rPr>
              <a:t>11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4%, </a:t>
            </a:r>
            <a:r>
              <a:rPr lang="ru-RU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2015 г. – </a:t>
            </a:r>
            <a:r>
              <a:rPr lang="ru-RU" sz="2000" dirty="0" smtClean="0">
                <a:solidFill>
                  <a:srgbClr val="FF0000"/>
                </a:solidFill>
                <a:cs typeface="Arial" charset="0"/>
              </a:rPr>
              <a:t>12,9%</a:t>
            </a: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, 2016 г. –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5</a:t>
            </a:r>
            <a:r>
              <a:rPr lang="ru-RU" sz="2000" dirty="0" smtClean="0">
                <a:solidFill>
                  <a:srgbClr val="FF0000"/>
                </a:solidFill>
                <a:cs typeface="Arial" charset="0"/>
              </a:rPr>
              <a:t>,4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%</a:t>
            </a:r>
            <a:r>
              <a:rPr lang="ru-RU" sz="20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ru-RU" sz="2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047729"/>
            <a:ext cx="2534957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2016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51 тыс. руб.</a:t>
            </a:r>
            <a:endParaRPr lang="ru-RU" sz="24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в </a:t>
            </a: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текущих ценах 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6200000">
            <a:off x="3746769" y="2681078"/>
            <a:ext cx="963226" cy="5850288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3" y="3778403"/>
            <a:ext cx="1141366" cy="1141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07" y="3778403"/>
            <a:ext cx="1141366" cy="11413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2" y="3824566"/>
            <a:ext cx="1141366" cy="11413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90" y="3774814"/>
            <a:ext cx="500663" cy="5092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135" y="3726721"/>
            <a:ext cx="499915" cy="5121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436" y="3810773"/>
            <a:ext cx="499915" cy="5121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13561" y="5234857"/>
            <a:ext cx="50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</a:rPr>
              <a:t> 12% </a:t>
            </a: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 постоянных ценах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rot="16200000">
            <a:off x="2344516" y="3932717"/>
            <a:ext cx="300301" cy="1996163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5028" y="4460678"/>
            <a:ext cx="134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</a:rPr>
              <a:t> 20%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См. таблицу.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2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Дополнительно</a:t>
            </a:r>
            <a:br>
              <a:rPr lang="ru-RU" sz="2400" dirty="0" smtClean="0"/>
            </a:br>
            <a:r>
              <a:rPr lang="ru-RU" sz="2400" dirty="0" smtClean="0"/>
              <a:t>централизация оказания медицинской помощи неизбежна, но взамен необходимо предоставить другие виды помощи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В маломощных больницах </a:t>
            </a:r>
            <a:r>
              <a:rPr lang="ru-RU" sz="2000" dirty="0" err="1" smtClean="0"/>
              <a:t>м.б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выше внутрибольничная летальность</a:t>
            </a:r>
            <a:r>
              <a:rPr lang="ru-RU" sz="2000" dirty="0" smtClean="0"/>
              <a:t>, чем в более специализированных стационарах.</a:t>
            </a:r>
          </a:p>
          <a:p>
            <a:pPr marL="0" indent="0">
              <a:buNone/>
            </a:pPr>
            <a:r>
              <a:rPr lang="ru-RU" sz="2000" dirty="0" smtClean="0"/>
              <a:t>Доказано, что закрытие больниц </a:t>
            </a:r>
            <a:r>
              <a:rPr lang="ru-RU" sz="2000" u="sng" dirty="0" smtClean="0"/>
              <a:t>при сохранении </a:t>
            </a:r>
            <a:r>
              <a:rPr lang="ru-RU" sz="2000" dirty="0" smtClean="0"/>
              <a:t>первичной медицинской помощи и при транспортной доступности специализированной медицинской помощи </a:t>
            </a:r>
            <a:r>
              <a:rPr lang="ru-RU" sz="2000" dirty="0" smtClean="0">
                <a:solidFill>
                  <a:srgbClr val="FF0000"/>
                </a:solidFill>
              </a:rPr>
              <a:t>не повышает смертность населения</a:t>
            </a:r>
            <a:r>
              <a:rPr lang="ru-RU" sz="2000" dirty="0" smtClean="0"/>
              <a:t> </a:t>
            </a:r>
            <a:r>
              <a:rPr lang="ru-RU" sz="1800" dirty="0" smtClean="0"/>
              <a:t>(</a:t>
            </a:r>
            <a:r>
              <a:rPr lang="en-US" sz="1800" dirty="0" smtClean="0"/>
              <a:t>Health Affairs </a:t>
            </a:r>
            <a:r>
              <a:rPr lang="en-US" sz="1800" dirty="0"/>
              <a:t>May 2015 vol. 34 no. 5 </a:t>
            </a:r>
            <a:r>
              <a:rPr lang="en-US" sz="1800" dirty="0" smtClean="0"/>
              <a:t>765-772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2800" dirty="0" smtClean="0"/>
              <a:t>При заседании комиссии учитывать </a:t>
            </a:r>
            <a:r>
              <a:rPr lang="ru-RU" sz="2800" dirty="0" smtClean="0">
                <a:solidFill>
                  <a:srgbClr val="FF0000"/>
                </a:solidFill>
              </a:rPr>
              <a:t>балансы:</a:t>
            </a:r>
          </a:p>
          <a:p>
            <a:pPr lvl="1"/>
            <a:r>
              <a:rPr lang="ru-RU" sz="2000" dirty="0" smtClean="0"/>
              <a:t>Транспортная </a:t>
            </a:r>
            <a:r>
              <a:rPr lang="ru-RU" sz="2000" dirty="0" smtClean="0">
                <a:solidFill>
                  <a:srgbClr val="FF0000"/>
                </a:solidFill>
              </a:rPr>
              <a:t>доступность</a:t>
            </a:r>
            <a:r>
              <a:rPr lang="ru-RU" sz="2000" dirty="0" smtClean="0"/>
              <a:t> до ближайшего учреждения</a:t>
            </a:r>
          </a:p>
          <a:p>
            <a:pPr lvl="1"/>
            <a:r>
              <a:rPr lang="ru-RU" sz="2000" dirty="0" smtClean="0">
                <a:solidFill>
                  <a:srgbClr val="FF0000"/>
                </a:solidFill>
              </a:rPr>
              <a:t>Качество</a:t>
            </a:r>
            <a:r>
              <a:rPr lang="ru-RU" sz="2000" dirty="0" smtClean="0"/>
              <a:t> оказания медицинской помощи в существующем учреждении</a:t>
            </a:r>
          </a:p>
          <a:p>
            <a:pPr lvl="1"/>
            <a:r>
              <a:rPr lang="ru-RU" sz="2000" dirty="0" smtClean="0"/>
              <a:t>Наличие </a:t>
            </a:r>
            <a:r>
              <a:rPr lang="ru-RU" sz="2000" dirty="0" smtClean="0">
                <a:solidFill>
                  <a:srgbClr val="FF0000"/>
                </a:solidFill>
              </a:rPr>
              <a:t>финансовых средств </a:t>
            </a:r>
            <a:r>
              <a:rPr lang="ru-RU" sz="2000" dirty="0" smtClean="0"/>
              <a:t>и других ресурсов для поддержания жизнедеятельности учреждения</a:t>
            </a:r>
          </a:p>
          <a:p>
            <a:pPr lvl="1"/>
            <a:r>
              <a:rPr lang="ru-RU" sz="2000" dirty="0" smtClean="0"/>
              <a:t>Связь, Интернет </a:t>
            </a:r>
          </a:p>
          <a:p>
            <a:pPr lvl="1"/>
            <a:r>
              <a:rPr lang="ru-RU" sz="2000" dirty="0" smtClean="0">
                <a:solidFill>
                  <a:srgbClr val="FF0000"/>
                </a:solidFill>
              </a:rPr>
              <a:t>Погодные</a:t>
            </a:r>
            <a:r>
              <a:rPr lang="ru-RU" sz="2000" dirty="0" smtClean="0"/>
              <a:t> условия</a:t>
            </a:r>
          </a:p>
          <a:p>
            <a:pPr lvl="1"/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2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dirty="0" smtClean="0">
                <a:solidFill>
                  <a:srgbClr val="FF0000"/>
                </a:solidFill>
              </a:rPr>
              <a:t>Поэтому обращаю внимание! Срочно!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Необходима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/>
              <a:t>ф</a:t>
            </a:r>
            <a:r>
              <a:rPr lang="ru-RU" sz="2700" dirty="0" smtClean="0"/>
              <a:t>едеральная программа по восстановлению ФАП</a:t>
            </a:r>
            <a:r>
              <a:rPr lang="en-US" sz="2700" dirty="0" smtClean="0"/>
              <a:t> </a:t>
            </a:r>
            <a:r>
              <a:rPr lang="ru-RU" sz="2700" dirty="0" smtClean="0"/>
              <a:t>и ФП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87" y="1308001"/>
            <a:ext cx="8785263" cy="53131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0" dirty="0" smtClean="0"/>
              <a:t>Сокращение маломощных учреждений </a:t>
            </a:r>
            <a:r>
              <a:rPr lang="ru-RU" sz="2400" b="0" dirty="0"/>
              <a:t>(с небольшим объемом медицинской помощи</a:t>
            </a:r>
            <a:r>
              <a:rPr lang="ru-RU" sz="2400" b="0" dirty="0" smtClean="0"/>
              <a:t>) связано с сокращением </a:t>
            </a:r>
            <a:r>
              <a:rPr lang="ru-RU" sz="2400" dirty="0" smtClean="0">
                <a:solidFill>
                  <a:srgbClr val="FF0000"/>
                </a:solidFill>
              </a:rPr>
              <a:t>финансирования</a:t>
            </a:r>
            <a:r>
              <a:rPr lang="ru-RU" sz="2400" b="0" dirty="0" smtClean="0"/>
              <a:t> здравоохранения в последние годы и </a:t>
            </a:r>
            <a:r>
              <a:rPr lang="ru-RU" sz="2400" dirty="0" smtClean="0">
                <a:solidFill>
                  <a:srgbClr val="FF0000"/>
                </a:solidFill>
              </a:rPr>
              <a:t>концентрацией</a:t>
            </a:r>
            <a:r>
              <a:rPr lang="ru-RU" sz="2400" b="0" dirty="0" smtClean="0"/>
              <a:t> специализированной медицинской помощи в межрайонных центрах.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0" dirty="0" smtClean="0"/>
              <a:t>Поскольку объем финансирования ТФОМС с 2015 по 2017 г. </a:t>
            </a:r>
            <a:br>
              <a:rPr lang="ru-RU" sz="2400" b="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в реальных ценах не растет</a:t>
            </a:r>
            <a:r>
              <a:rPr lang="ru-RU" sz="2400" b="0" dirty="0" smtClean="0"/>
              <a:t>, то сохранение маломощного учреждения потребует </a:t>
            </a:r>
            <a:r>
              <a:rPr lang="ru-RU" sz="2400" dirty="0" smtClean="0">
                <a:solidFill>
                  <a:srgbClr val="FF0000"/>
                </a:solidFill>
              </a:rPr>
              <a:t>снижения финансирования </a:t>
            </a:r>
            <a:r>
              <a:rPr lang="ru-RU" sz="2400" b="0" dirty="0" smtClean="0"/>
              <a:t>других учреждений.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ПОЭТОМУ</a:t>
            </a:r>
            <a:r>
              <a:rPr lang="ru-RU" sz="2400" b="0" dirty="0" smtClean="0"/>
              <a:t> для каждого региона необходимо сделать расчеты. И потребуется </a:t>
            </a:r>
            <a:r>
              <a:rPr lang="ru-RU" sz="2400" dirty="0" smtClean="0">
                <a:solidFill>
                  <a:srgbClr val="FF0000"/>
                </a:solidFill>
              </a:rPr>
              <a:t>приоритетный проект  с 2/3 федеральных средств </a:t>
            </a:r>
            <a:r>
              <a:rPr lang="ru-RU" sz="2400" b="0" dirty="0" smtClean="0"/>
              <a:t>по сохранению </a:t>
            </a:r>
            <a:r>
              <a:rPr lang="ru-RU" sz="2400" b="0" dirty="0" err="1" smtClean="0"/>
              <a:t>ФАПов</a:t>
            </a:r>
            <a:r>
              <a:rPr lang="ru-RU" sz="2400" b="0" dirty="0" smtClean="0"/>
              <a:t> и маломощных сельских учреждений — </a:t>
            </a:r>
            <a:r>
              <a:rPr lang="ru-RU" sz="2400" dirty="0" smtClean="0">
                <a:solidFill>
                  <a:srgbClr val="FF0000"/>
                </a:solidFill>
              </a:rPr>
              <a:t>«Доступная медицинская помощь для сельчан»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7079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1140431"/>
          </a:xfrm>
        </p:spPr>
        <p:txBody>
          <a:bodyPr/>
          <a:lstStyle/>
          <a:p>
            <a:r>
              <a:rPr lang="ru-RU" sz="2600" dirty="0" smtClean="0">
                <a:solidFill>
                  <a:srgbClr val="FF0000"/>
                </a:solidFill>
              </a:rPr>
              <a:t>Дополнительно</a:t>
            </a:r>
            <a:r>
              <a:rPr lang="ru-RU" sz="2600" dirty="0" smtClean="0"/>
              <a:t>: привести в порядок противоречивые статистические данные, без пояснений ЦНИИОЗ.</a:t>
            </a:r>
            <a:br>
              <a:rPr lang="ru-RU" sz="2600" dirty="0" smtClean="0"/>
            </a:br>
            <a:r>
              <a:rPr lang="ru-RU" sz="2600" dirty="0" smtClean="0"/>
              <a:t> В </a:t>
            </a:r>
            <a:r>
              <a:rPr lang="ru-RU" sz="2600" dirty="0"/>
              <a:t>таких условиях </a:t>
            </a:r>
            <a:r>
              <a:rPr lang="ru-RU" sz="2600" dirty="0">
                <a:solidFill>
                  <a:srgbClr val="FF0000"/>
                </a:solidFill>
              </a:rPr>
              <a:t>сложно следить </a:t>
            </a:r>
            <a:r>
              <a:rPr lang="ru-RU" sz="2600" dirty="0"/>
              <a:t>за динамикой показателей.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8469" y="1361618"/>
          <a:ext cx="8715031" cy="5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901"/>
                <a:gridCol w="1685581"/>
                <a:gridCol w="1685581"/>
                <a:gridCol w="1601118"/>
                <a:gridCol w="1847850"/>
              </a:tblGrid>
              <a:tr h="12440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Источник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Число врачей на 1 тыс. населения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2014 г.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 госпитализации</a:t>
                      </a:r>
                      <a:r>
                        <a:rPr lang="ru-RU" sz="1600" baseline="0" dirty="0" smtClean="0"/>
                        <a:t> всего населения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2015 г.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Число</a:t>
                      </a:r>
                      <a:r>
                        <a:rPr lang="ru-RU" sz="1600" baseline="0" dirty="0" smtClean="0"/>
                        <a:t> коек в сельской местности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 госпитализации</a:t>
                      </a:r>
                      <a:r>
                        <a:rPr lang="ru-RU" sz="1600" baseline="0" dirty="0" smtClean="0"/>
                        <a:t> в сельской местности</a:t>
                      </a:r>
                      <a:endParaRPr lang="ru-RU" sz="1600" dirty="0"/>
                    </a:p>
                  </a:txBody>
                  <a:tcPr anchor="ctr"/>
                </a:tc>
              </a:tr>
              <a:tr h="7459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Доклад Минздрава</a:t>
                      </a:r>
                      <a:endParaRPr lang="ru-RU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542,5 тыс.</a:t>
                      </a:r>
                    </a:p>
                    <a:p>
                      <a:pPr algn="ctr"/>
                      <a:r>
                        <a:rPr lang="ru-RU" sz="1600" b="0" dirty="0" smtClean="0"/>
                        <a:t>(не указано, какие</a:t>
                      </a:r>
                      <a:r>
                        <a:rPr lang="ru-RU" sz="1600" b="0" baseline="0" dirty="0" smtClean="0"/>
                        <a:t> это</a:t>
                      </a:r>
                      <a:r>
                        <a:rPr lang="ru-RU" sz="1600" b="0" dirty="0" smtClean="0"/>
                        <a:t> врачи)</a:t>
                      </a:r>
                      <a:endParaRPr lang="ru-RU" sz="1600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08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Доклад</a:t>
                      </a:r>
                      <a:r>
                        <a:rPr lang="ru-RU" sz="1600" baseline="0" dirty="0" smtClean="0"/>
                        <a:t> о реализации ПГГ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(Минздрав)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__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27,9 млн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/>
                </a:tc>
              </a:tr>
              <a:tr h="147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ЦНИИОИЗ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dirty="0" smtClean="0"/>
                        <a:t>Минздрав)</a:t>
                      </a:r>
                      <a:endParaRPr lang="ru-RU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536,</a:t>
                      </a:r>
                      <a:r>
                        <a:rPr lang="en-US" sz="1600" b="1" baseline="0" dirty="0" smtClean="0"/>
                        <a:t>3 </a:t>
                      </a:r>
                      <a:r>
                        <a:rPr lang="ru-RU" sz="1600" b="1" baseline="0" dirty="0" smtClean="0"/>
                        <a:t>тыс.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(практикующие врачи)</a:t>
                      </a:r>
                      <a:endParaRPr lang="ru-RU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30,7 млн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(с учетом факторов, влияющих на здоровье)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153,8</a:t>
                      </a:r>
                      <a:r>
                        <a:rPr lang="ru-RU" sz="1600" b="1" baseline="0" dirty="0" smtClean="0"/>
                        <a:t> тыс.</a:t>
                      </a:r>
                      <a:endParaRPr lang="ru-RU" sz="1600" b="1" dirty="0" smtClean="0"/>
                    </a:p>
                    <a:p>
                      <a:pPr algn="ctr"/>
                      <a:r>
                        <a:rPr lang="ru-RU" sz="1600" dirty="0" smtClean="0"/>
                        <a:t>(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рост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на 20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тыс</a:t>
                      </a:r>
                      <a:r>
                        <a:rPr lang="ru-RU" sz="1600" b="1" dirty="0" smtClean="0"/>
                        <a:t>. </a:t>
                      </a:r>
                      <a:r>
                        <a:rPr lang="ru-RU" sz="1600" b="0" dirty="0" smtClean="0"/>
                        <a:t>за</a:t>
                      </a:r>
                      <a:r>
                        <a:rPr lang="ru-RU" sz="1600" dirty="0" smtClean="0"/>
                        <a:t> 2015 г. – чего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НЕ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МОЖЕТ БЫТЬ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8,6 на 100 чел.</a:t>
                      </a:r>
                    </a:p>
                    <a:p>
                      <a:pPr algn="ctr"/>
                      <a:r>
                        <a:rPr lang="ru-RU" sz="1600" dirty="0" smtClean="0"/>
                        <a:t>(падение почти </a:t>
                      </a:r>
                      <a:br>
                        <a:rPr lang="ru-RU" sz="1600" dirty="0" smtClean="0"/>
                      </a:b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3 раза </a:t>
                      </a:r>
                      <a:r>
                        <a:rPr lang="ru-RU" sz="1600" b="0" baseline="0" dirty="0" smtClean="0"/>
                        <a:t>за 2015 г.</a:t>
                      </a:r>
                    </a:p>
                    <a:p>
                      <a:pPr algn="ctr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чего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МОЖЕТ БЫТЬ</a:t>
                      </a:r>
                      <a:r>
                        <a:rPr lang="ru-RU" sz="1600" b="0" baseline="0" dirty="0" smtClean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59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ЦНИИОИЗ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dirty="0" smtClean="0"/>
                        <a:t>Минздрав)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580,3 тыс.</a:t>
                      </a:r>
                    </a:p>
                    <a:p>
                      <a:pPr algn="ctr"/>
                      <a:r>
                        <a:rPr lang="ru-RU" sz="1600" dirty="0" smtClean="0"/>
                        <a:t>(без интернов и ординаторов)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30,2 млн</a:t>
                      </a:r>
                    </a:p>
                    <a:p>
                      <a:pPr algn="ctr"/>
                      <a:r>
                        <a:rPr lang="ru-RU" sz="1600" dirty="0" smtClean="0"/>
                        <a:t>(без учета факторов)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5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Calibri" panose="020F0502020204030204" pitchFamily="34" charset="0"/>
              </a:rPr>
              <a:t>Источники:</a:t>
            </a:r>
            <a:endParaRPr lang="ru-RU" sz="4400" dirty="0">
              <a:latin typeface="Calibri" panose="020F050202020403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sz="quarter" idx="4294967295"/>
          </p:nvPr>
        </p:nvSpPr>
        <p:spPr>
          <a:xfrm>
            <a:off x="395536" y="1628800"/>
            <a:ext cx="8496944" cy="38168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100" dirty="0" smtClean="0">
                <a:latin typeface="Calibri Light" panose="020F0302020204030204" pitchFamily="34" charset="0"/>
              </a:rPr>
              <a:t>Росстат </a:t>
            </a:r>
            <a:r>
              <a:rPr lang="ru-RU" sz="2100" dirty="0">
                <a:latin typeface="Calibri Light" panose="020F0302020204030204" pitchFamily="34" charset="0"/>
              </a:rPr>
              <a:t>- </a:t>
            </a:r>
            <a:r>
              <a:rPr lang="en-US" sz="2100" dirty="0">
                <a:latin typeface="Calibri Light" panose="020F0302020204030204" pitchFamily="34" charset="0"/>
                <a:hlinkClick r:id="rId3"/>
              </a:rPr>
              <a:t>http://www.gks.ru</a:t>
            </a:r>
            <a:r>
              <a:rPr lang="ru-RU" sz="2100" dirty="0">
                <a:latin typeface="Calibri Light" panose="020F0302020204030204" pitchFamily="34" charset="0"/>
              </a:rPr>
              <a:t>;</a:t>
            </a:r>
          </a:p>
          <a:p>
            <a:pPr>
              <a:lnSpc>
                <a:spcPct val="130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100" dirty="0">
                <a:latin typeface="Calibri Light" panose="020F0302020204030204" pitchFamily="34" charset="0"/>
              </a:rPr>
              <a:t>База данных ЕМИСС - </a:t>
            </a:r>
            <a:r>
              <a:rPr lang="en-US" sz="2100" dirty="0">
                <a:latin typeface="Calibri Light" panose="020F0302020204030204" pitchFamily="34" charset="0"/>
                <a:hlinkClick r:id="rId4"/>
              </a:rPr>
              <a:t>http://www.fedstat.ru/indicators/themes.do</a:t>
            </a:r>
            <a:endParaRPr lang="ru-RU" sz="2100" dirty="0">
              <a:latin typeface="Calibri Light" panose="020F0302020204030204" pitchFamily="34" charset="0"/>
            </a:endParaRPr>
          </a:p>
          <a:p>
            <a:pPr>
              <a:lnSpc>
                <a:spcPct val="130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100" dirty="0">
                <a:latin typeface="Calibri Light" panose="020F0302020204030204" pitchFamily="34" charset="0"/>
              </a:rPr>
              <a:t>База данных ВОЗ - </a:t>
            </a:r>
            <a:r>
              <a:rPr lang="en-US" sz="2100" dirty="0">
                <a:latin typeface="Calibri Light" panose="020F0302020204030204" pitchFamily="34" charset="0"/>
                <a:hlinkClick r:id="rId5"/>
              </a:rPr>
              <a:t>http://data.euro.who.int/hfadb/shell_ru.html</a:t>
            </a:r>
            <a:endParaRPr lang="ru-RU" sz="2100" dirty="0">
              <a:latin typeface="Calibri Light" panose="020F0302020204030204" pitchFamily="34" charset="0"/>
            </a:endParaRPr>
          </a:p>
          <a:p>
            <a:pPr>
              <a:lnSpc>
                <a:spcPct val="130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100" dirty="0">
                <a:latin typeface="Calibri Light" panose="020F0302020204030204" pitchFamily="34" charset="0"/>
              </a:rPr>
              <a:t>База данных ОЭСР - </a:t>
            </a:r>
            <a:r>
              <a:rPr lang="en-US" sz="2100" dirty="0">
                <a:latin typeface="Calibri Light" panose="020F0302020204030204" pitchFamily="34" charset="0"/>
                <a:hlinkClick r:id="rId6"/>
              </a:rPr>
              <a:t>http://stats.oecd.org/</a:t>
            </a:r>
            <a:endParaRPr lang="ru-RU" sz="2100" dirty="0">
              <a:latin typeface="Calibri Light" panose="020F0302020204030204" pitchFamily="34" charset="0"/>
            </a:endParaRPr>
          </a:p>
          <a:p>
            <a:pPr>
              <a:lnSpc>
                <a:spcPct val="130000"/>
              </a:lnSpc>
              <a:buClr>
                <a:schemeClr val="tx2">
                  <a:lumMod val="10000"/>
                </a:schemeClr>
              </a:buClr>
            </a:pPr>
            <a:r>
              <a:rPr lang="ru-RU" sz="2100" dirty="0" smtClean="0">
                <a:latin typeface="Calibri Light" panose="020F0302020204030204" pitchFamily="34" charset="0"/>
              </a:rPr>
              <a:t>Государственные доклады о реализации государственной политики в сфере охраны здоровья за 2014-2015 гг.</a:t>
            </a:r>
          </a:p>
          <a:p>
            <a:pPr>
              <a:lnSpc>
                <a:spcPct val="130000"/>
              </a:lnSpc>
              <a:buClr>
                <a:schemeClr val="tx2">
                  <a:lumMod val="10000"/>
                </a:schemeClr>
              </a:buClr>
            </a:pPr>
            <a:r>
              <a:rPr lang="ru-RU" sz="2100" dirty="0" smtClean="0">
                <a:latin typeface="Calibri Light" panose="020F0302020204030204" pitchFamily="34" charset="0"/>
              </a:rPr>
              <a:t>Итоги деятельности Министерства здравоохранения РФ за 2013-2016 гг.</a:t>
            </a:r>
          </a:p>
          <a:p>
            <a:pPr>
              <a:lnSpc>
                <a:spcPct val="130000"/>
              </a:lnSpc>
              <a:buClr>
                <a:schemeClr val="tx2">
                  <a:lumMod val="10000"/>
                </a:schemeClr>
              </a:buClr>
            </a:pPr>
            <a:r>
              <a:rPr lang="ru-RU" sz="2100" dirty="0" smtClean="0">
                <a:latin typeface="Calibri Light" panose="020F0302020204030204" pitchFamily="34" charset="0"/>
              </a:rPr>
              <a:t>Государственная программа </a:t>
            </a:r>
            <a:r>
              <a:rPr lang="ru-RU" sz="2100" dirty="0">
                <a:latin typeface="Calibri Light" panose="020F0302020204030204" pitchFamily="34" charset="0"/>
              </a:rPr>
              <a:t>Российской Федерации </a:t>
            </a:r>
            <a:r>
              <a:rPr lang="ru-RU" sz="2100" dirty="0" smtClean="0">
                <a:latin typeface="Calibri Light" panose="020F0302020204030204" pitchFamily="34" charset="0"/>
              </a:rPr>
              <a:t>«Развитие здравоохранения»</a:t>
            </a:r>
          </a:p>
          <a:p>
            <a:pPr>
              <a:lnSpc>
                <a:spcPct val="130000"/>
              </a:lnSpc>
              <a:buClr>
                <a:schemeClr val="tx2">
                  <a:lumMod val="10000"/>
                </a:schemeClr>
              </a:buClr>
            </a:pPr>
            <a:r>
              <a:rPr lang="ru-RU" sz="2100" dirty="0" smtClean="0">
                <a:latin typeface="Calibri Light" panose="020F0302020204030204" pitchFamily="34" charset="0"/>
              </a:rPr>
              <a:t>Отчеты ЦНИИОИЗ</a:t>
            </a:r>
          </a:p>
          <a:p>
            <a:pPr>
              <a:lnSpc>
                <a:spcPct val="130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endParaRPr lang="ru-RU" sz="2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93" y="3371508"/>
            <a:ext cx="871296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«Высокое качество медицинской помощи через эффективное управление» </a:t>
            </a:r>
            <a:endParaRPr lang="ru-RU" sz="36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988840"/>
            <a:ext cx="394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НАША МИССИЯ:</a:t>
            </a:r>
            <a:endParaRPr lang="ru-RU" sz="3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2" descr="E:\!!! РАБОТА А\ВШОУЗ\На сайт\Логотип\ВШОУЗ vshouz logo2.png">
            <a:hlinkClick r:id="" action="ppaction://noaction">
              <a:snd r:embed="rId2" name="push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3" y="332656"/>
            <a:ext cx="216514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4964103"/>
            <a:ext cx="57961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www.vshouz.ru</a:t>
            </a:r>
            <a:endParaRPr lang="en-US" sz="32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т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ел. +7 (495) 662-80-96</a:t>
            </a:r>
          </a:p>
          <a:p>
            <a:pPr algn="ctr"/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+7 (985) 278-92-35</a:t>
            </a:r>
          </a:p>
          <a:p>
            <a:pPr algn="ctr"/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e-mail: vshouz@vshouz.ru</a:t>
            </a: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400" dirty="0" smtClean="0"/>
              <a:t>Благодарю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671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0431"/>
          </a:xfrm>
        </p:spPr>
        <p:txBody>
          <a:bodyPr/>
          <a:lstStyle/>
          <a:p>
            <a:r>
              <a:rPr lang="ru-RU" sz="3200" dirty="0" smtClean="0"/>
              <a:t>Средства на содержание мед. организации в системе ОМС должны </a:t>
            </a:r>
            <a:r>
              <a:rPr lang="ru-RU" sz="3200" dirty="0" smtClean="0">
                <a:solidFill>
                  <a:srgbClr val="FF0000"/>
                </a:solidFill>
              </a:rPr>
              <a:t>«зарабатывать»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Чем больше больных, тем больше денег у лечебного учреждения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А </a:t>
            </a:r>
            <a:r>
              <a:rPr lang="ru-RU" sz="2800" dirty="0"/>
              <a:t>если больных </a:t>
            </a:r>
            <a:r>
              <a:rPr lang="ru-RU" sz="2800" dirty="0" smtClean="0">
                <a:solidFill>
                  <a:srgbClr val="FF0000"/>
                </a:solidFill>
              </a:rPr>
              <a:t>мало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(как в сельской местности) и </a:t>
            </a:r>
            <a:r>
              <a:rPr lang="ru-RU" sz="2800" dirty="0"/>
              <a:t>тарифы </a:t>
            </a:r>
            <a:r>
              <a:rPr lang="ru-RU" sz="2800" dirty="0" smtClean="0">
                <a:solidFill>
                  <a:srgbClr val="FF0000"/>
                </a:solidFill>
              </a:rPr>
              <a:t>низкие </a:t>
            </a:r>
            <a:r>
              <a:rPr lang="ru-RU" sz="2800" dirty="0" smtClean="0"/>
              <a:t>(как сегодня установлено в ОМС для учреждений </a:t>
            </a:r>
            <a:r>
              <a:rPr lang="en-US" sz="2800" dirty="0" smtClean="0"/>
              <a:t>I </a:t>
            </a:r>
            <a:r>
              <a:rPr lang="ru-RU" sz="2800" dirty="0" smtClean="0"/>
              <a:t>уровня), то учреждение вынуждено </a:t>
            </a:r>
            <a:r>
              <a:rPr lang="ru-RU" sz="2800" dirty="0" smtClean="0">
                <a:solidFill>
                  <a:srgbClr val="FF0000"/>
                </a:solidFill>
              </a:rPr>
              <a:t>закрываться!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43569" y="2859308"/>
            <a:ext cx="7856862" cy="1233890"/>
            <a:chOff x="644487" y="3388118"/>
            <a:chExt cx="7856862" cy="123389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4487" y="3388119"/>
              <a:ext cx="2010578" cy="12338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prstClr val="white"/>
                  </a:solidFill>
                </a:rPr>
                <a:t>Объемы помощи 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440935" y="3388118"/>
              <a:ext cx="2010578" cy="12338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prstClr val="white"/>
                  </a:solidFill>
                </a:rPr>
                <a:t>Тарифы ОМС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490771" y="3388118"/>
              <a:ext cx="2010578" cy="12338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prstClr val="white"/>
                  </a:solidFill>
                </a:rPr>
                <a:t>Бюджет учреждения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Равно 9"/>
            <p:cNvSpPr/>
            <p:nvPr/>
          </p:nvSpPr>
          <p:spPr>
            <a:xfrm>
              <a:off x="5545156" y="3696588"/>
              <a:ext cx="851971" cy="616945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Умножение 10"/>
            <p:cNvSpPr/>
            <p:nvPr/>
          </p:nvSpPr>
          <p:spPr>
            <a:xfrm>
              <a:off x="2803792" y="3696588"/>
              <a:ext cx="488415" cy="68304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9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Необходимо срочно принять поправку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96300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 smtClean="0"/>
              <a:t>В сельских, в труднодоступных территориях с низкой плотностью проживания населения и </a:t>
            </a:r>
            <a:r>
              <a:rPr lang="ru-RU" sz="2000" dirty="0" smtClean="0">
                <a:solidFill>
                  <a:srgbClr val="FF0000"/>
                </a:solidFill>
              </a:rPr>
              <a:t>особенно в арктических регионах</a:t>
            </a:r>
            <a:r>
              <a:rPr lang="ru-RU" sz="2000" b="0" dirty="0" smtClean="0"/>
              <a:t> для лечебных учреждений </a:t>
            </a:r>
            <a:r>
              <a:rPr lang="en-US" sz="2000" b="0" dirty="0" smtClean="0"/>
              <a:t>I</a:t>
            </a:r>
            <a:r>
              <a:rPr lang="ru-RU" sz="2000" b="0" dirty="0" smtClean="0"/>
              <a:t> уровня необходимо ввести особый режим финансирования: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СРОЧНО разрешить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FF0000"/>
                </a:solidFill>
              </a:rPr>
              <a:t>дополнительные повышающие коэффициенты </a:t>
            </a:r>
            <a:r>
              <a:rPr lang="ru-RU" sz="2000" b="0" dirty="0"/>
              <a:t>сложности диагностики и лечения пациентов (далее КСЛП) сверх рекомендованного приложением 3 </a:t>
            </a:r>
            <a:r>
              <a:rPr lang="ru-RU" sz="2000" dirty="0">
                <a:solidFill>
                  <a:srgbClr val="0070C0"/>
                </a:solidFill>
              </a:rPr>
              <a:t>совместного письма Минздрава России и ФОМС от 22.12.2016 №11-8/10/2-8266 (МЗ) </a:t>
            </a:r>
            <a:r>
              <a:rPr lang="ru-RU" sz="2000" b="0" dirty="0"/>
              <a:t>или № 12578/26/и (ФОМС) перечня случаев.</a:t>
            </a:r>
          </a:p>
          <a:p>
            <a:pPr marL="0" indent="0">
              <a:buNone/>
            </a:pPr>
            <a:r>
              <a:rPr lang="ru-RU" sz="2000" b="0" dirty="0" smtClean="0"/>
              <a:t>Или предусмотреть оплату </a:t>
            </a:r>
            <a:r>
              <a:rPr lang="ru-RU" sz="2000" dirty="0" smtClean="0">
                <a:solidFill>
                  <a:srgbClr val="FF0000"/>
                </a:solidFill>
              </a:rPr>
              <a:t>по фиксированному бюджету.</a:t>
            </a:r>
          </a:p>
          <a:p>
            <a:pPr marL="0" indent="0">
              <a:buNone/>
            </a:pPr>
            <a:endParaRPr lang="ru-RU" sz="2000" b="0" dirty="0"/>
          </a:p>
          <a:p>
            <a:pPr marL="0" indent="0">
              <a:buNone/>
            </a:pPr>
            <a:r>
              <a:rPr lang="ru-RU" sz="2000" b="0" dirty="0" smtClean="0"/>
              <a:t>Этим будет обеспечено </a:t>
            </a:r>
            <a:r>
              <a:rPr lang="ru-RU" sz="2000" dirty="0" smtClean="0">
                <a:solidFill>
                  <a:srgbClr val="FF0000"/>
                </a:solidFill>
              </a:rPr>
              <a:t>выполнение 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sz="2000" dirty="0" smtClean="0">
                <a:solidFill>
                  <a:srgbClr val="FF0000"/>
                </a:solidFill>
              </a:rPr>
              <a:t> Поручений Президента РФ </a:t>
            </a:r>
            <a:r>
              <a:rPr lang="ru-RU" altLang="ru-RU" sz="2000" b="0" dirty="0" smtClean="0"/>
              <a:t>от 28.05.2015 № 1067 (пункты 2 «в» и 3) и от 9.11.2015 № </a:t>
            </a:r>
            <a:r>
              <a:rPr lang="ru-RU" altLang="ru-RU" sz="2000" b="0" dirty="0"/>
              <a:t>Пр-2335 </a:t>
            </a:r>
            <a:r>
              <a:rPr lang="ru-RU" altLang="ru-RU" sz="2000" b="0" dirty="0" smtClean="0"/>
              <a:t>(пункты 1 «г», 2 «б» и 2 «г»)</a:t>
            </a:r>
            <a:endParaRPr lang="ru-RU" altLang="ru-RU" sz="20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медицинской помощи. Нормативы: объемов медицинской помощи, трудозатрат врачей, обеспеченности кадровыми ресурсами и койками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9024"/>
          </a:xfrm>
        </p:spPr>
        <p:txBody>
          <a:bodyPr/>
          <a:lstStyle/>
          <a:p>
            <a:r>
              <a:rPr lang="ru-RU" sz="2800" dirty="0"/>
              <a:t>Ч</a:t>
            </a:r>
            <a:r>
              <a:rPr lang="ru-RU" sz="2800" dirty="0" smtClean="0"/>
              <a:t>исло врачей и число коек рассчитывается на основании нормативов </a:t>
            </a:r>
            <a:r>
              <a:rPr lang="ru-RU" sz="2800" dirty="0" smtClean="0">
                <a:solidFill>
                  <a:srgbClr val="FF0000"/>
                </a:solidFill>
              </a:rPr>
              <a:t>ОБЪЕМОВ ПОМОЩИ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714883" y="5185576"/>
            <a:ext cx="0" cy="890797"/>
          </a:xfrm>
          <a:prstGeom prst="line">
            <a:avLst/>
          </a:prstGeom>
          <a:noFill/>
          <a:ln w="38100" cap="flat" cmpd="sng" algn="ctr">
            <a:solidFill>
              <a:srgbClr val="A8CDD7">
                <a:lumMod val="50000"/>
              </a:srgbClr>
            </a:solidFill>
            <a:prstDash val="solid"/>
          </a:ln>
          <a:effectLst/>
        </p:spPr>
      </p:cxnSp>
      <p:sp>
        <p:nvSpPr>
          <p:cNvPr id="21" name="Скругленный прямоугольник 20"/>
          <p:cNvSpPr/>
          <p:nvPr/>
        </p:nvSpPr>
        <p:spPr>
          <a:xfrm>
            <a:off x="4695909" y="6076373"/>
            <a:ext cx="3875213" cy="70216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/>
              </a:rPr>
              <a:t>ПЛАНОВОЕ ЧИСЛО ВРАЧЕЙ В СТАЦИОНАРЕ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33632" y="1438774"/>
            <a:ext cx="8400227" cy="5339761"/>
            <a:chOff x="333632" y="1438774"/>
            <a:chExt cx="8400227" cy="533976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03466" y="5951458"/>
              <a:ext cx="3643882" cy="827077"/>
            </a:xfrm>
            <a:prstGeom prst="roundRect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/>
                </a:rPr>
                <a:t>ПЛАНОВОЕ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/>
                </a:rPr>
                <a:t>ЧИСЛО ВРАЧЕЙ АПУ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33632" y="1438774"/>
              <a:ext cx="3643882" cy="964649"/>
            </a:xfrm>
            <a:prstGeom prst="roundRect">
              <a:avLst/>
            </a:prstGeom>
            <a:solidFill>
              <a:srgbClr val="72A376">
                <a:lumMod val="50000"/>
              </a:srgbClr>
            </a:solidFill>
            <a:ln w="38100" cap="flat" cmpd="sng" algn="ctr">
              <a:solidFill>
                <a:srgbClr val="72A37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kern="0" dirty="0" smtClean="0">
                  <a:solidFill>
                    <a:prstClr val="white"/>
                  </a:solidFill>
                  <a:latin typeface="Arial"/>
                </a:rPr>
                <a:t>Число посещений АПУ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kern="0" dirty="0" smtClean="0">
                  <a:solidFill>
                    <a:prstClr val="white"/>
                  </a:solidFill>
                  <a:latin typeface="Arial"/>
                </a:rPr>
                <a:t>на 1 жителя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695909" y="4717524"/>
              <a:ext cx="3875213" cy="468052"/>
            </a:xfrm>
            <a:prstGeom prst="roundRect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/>
                </a:rPr>
                <a:t>ПЛАНОВОЕ ЧИСЛО КОЕК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379643" y="2673453"/>
              <a:ext cx="1641513" cy="1345874"/>
            </a:xfrm>
            <a:prstGeom prst="roundRect">
              <a:avLst/>
            </a:prstGeom>
            <a:solidFill>
              <a:srgbClr val="72A376">
                <a:lumMod val="50000"/>
              </a:srgbClr>
            </a:solidFill>
            <a:ln w="38100" cap="flat" cmpd="sng" algn="ctr">
              <a:solidFill>
                <a:srgbClr val="72A37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solidFill>
                    <a:prstClr val="white"/>
                  </a:solidFill>
                  <a:latin typeface="Arial"/>
                </a:rPr>
                <a:t>Фонд рабочего времени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77274" y="2705142"/>
              <a:ext cx="1847795" cy="1327331"/>
            </a:xfrm>
            <a:prstGeom prst="roundRect">
              <a:avLst/>
            </a:prstGeom>
            <a:solidFill>
              <a:srgbClr val="72A376">
                <a:lumMod val="50000"/>
              </a:srgbClr>
            </a:solidFill>
            <a:ln w="38100" cap="flat" cmpd="sng" algn="ctr">
              <a:solidFill>
                <a:srgbClr val="72A37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solidFill>
                    <a:prstClr val="white"/>
                  </a:solidFill>
                  <a:latin typeface="Arial"/>
                </a:rPr>
                <a:t>Трудозатраты</a:t>
              </a:r>
              <a:r>
                <a:rPr lang="ru-RU" sz="2000" kern="0" dirty="0" smtClean="0">
                  <a:solidFill>
                    <a:prstClr val="white"/>
                  </a:solidFill>
                  <a:latin typeface="Arial"/>
                </a:rPr>
                <a:t> </a:t>
              </a:r>
              <a:r>
                <a:rPr lang="ru-RU" kern="0" dirty="0" smtClean="0">
                  <a:solidFill>
                    <a:prstClr val="white"/>
                  </a:solidFill>
                  <a:latin typeface="Arial"/>
                </a:rPr>
                <a:t>врачей на прием пациента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841794" y="2775252"/>
              <a:ext cx="1729328" cy="1319871"/>
            </a:xfrm>
            <a:prstGeom prst="roundRect">
              <a:avLst/>
            </a:prstGeom>
            <a:solidFill>
              <a:srgbClr val="A8CDD7">
                <a:lumMod val="50000"/>
              </a:srgbClr>
            </a:solidFill>
            <a:ln w="38100" cap="flat" cmpd="sng" algn="ctr">
              <a:solidFill>
                <a:srgbClr val="A8CDD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solidFill>
                    <a:prstClr val="white"/>
                  </a:solidFill>
                  <a:latin typeface="Arial"/>
                </a:rPr>
                <a:t>Число дней работы койки в году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873607" y="2742430"/>
              <a:ext cx="1790340" cy="1337750"/>
            </a:xfrm>
            <a:prstGeom prst="roundRect">
              <a:avLst/>
            </a:prstGeom>
            <a:solidFill>
              <a:srgbClr val="A8CDD7">
                <a:lumMod val="50000"/>
              </a:srgbClr>
            </a:solidFill>
            <a:ln w="38100" cap="flat" cmpd="sng" algn="ctr">
              <a:solidFill>
                <a:srgbClr val="A8CDD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solidFill>
                    <a:prstClr val="white"/>
                  </a:solidFill>
                  <a:latin typeface="Arial"/>
                </a:rPr>
                <a:t>Средняя длительность пребывания на койке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475486" y="5333081"/>
              <a:ext cx="2478795" cy="641093"/>
            </a:xfrm>
            <a:prstGeom prst="roundRect">
              <a:avLst/>
            </a:prstGeom>
            <a:solidFill>
              <a:srgbClr val="A8CDD7">
                <a:lumMod val="50000"/>
              </a:srgbClr>
            </a:solidFill>
            <a:ln w="38100" cap="flat" cmpd="sng" algn="ctr">
              <a:solidFill>
                <a:srgbClr val="A8CDD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solidFill>
                    <a:prstClr val="white"/>
                  </a:solidFill>
                  <a:latin typeface="Arial"/>
                </a:rPr>
                <a:t>Нагрузка коек на 1 должность врача</a:t>
              </a:r>
            </a:p>
          </p:txBody>
        </p:sp>
        <p:sp>
          <p:nvSpPr>
            <p:cNvPr id="17" name="Правая фигурная скобка 16"/>
            <p:cNvSpPr/>
            <p:nvPr/>
          </p:nvSpPr>
          <p:spPr>
            <a:xfrm rot="5400000">
              <a:off x="1885543" y="2690127"/>
              <a:ext cx="540060" cy="3556598"/>
            </a:xfrm>
            <a:prstGeom prst="rightBrace">
              <a:avLst>
                <a:gd name="adj1" fmla="val 8333"/>
                <a:gd name="adj2" fmla="val 48046"/>
              </a:avLst>
            </a:prstGeom>
            <a:noFill/>
            <a:ln w="57150" cap="flat" cmpd="sng" algn="ctr">
              <a:solidFill>
                <a:srgbClr val="72A376">
                  <a:shade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Правая фигурная скобка 17"/>
            <p:cNvSpPr/>
            <p:nvPr/>
          </p:nvSpPr>
          <p:spPr>
            <a:xfrm rot="5400000">
              <a:off x="6444645" y="2326853"/>
              <a:ext cx="438604" cy="4139825"/>
            </a:xfrm>
            <a:prstGeom prst="rightBrace">
              <a:avLst>
                <a:gd name="adj1" fmla="val 8333"/>
                <a:gd name="adj2" fmla="val 48046"/>
              </a:avLst>
            </a:prstGeom>
            <a:noFill/>
            <a:ln w="57150" cap="flat" cmpd="sng" algn="ctr">
              <a:solidFill>
                <a:srgbClr val="A8CDD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Плюс 18"/>
            <p:cNvSpPr/>
            <p:nvPr/>
          </p:nvSpPr>
          <p:spPr>
            <a:xfrm>
              <a:off x="2107060" y="2418300"/>
              <a:ext cx="350754" cy="337768"/>
            </a:xfrm>
            <a:prstGeom prst="mathPlus">
              <a:avLst/>
            </a:prstGeom>
            <a:solidFill>
              <a:srgbClr val="B0CCB0">
                <a:lumMod val="50000"/>
              </a:srgbClr>
            </a:solidFill>
            <a:ln w="38100" cap="flat" cmpd="sng" algn="ctr">
              <a:solidFill>
                <a:srgbClr val="72A37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Плюс 19"/>
            <p:cNvSpPr/>
            <p:nvPr/>
          </p:nvSpPr>
          <p:spPr>
            <a:xfrm>
              <a:off x="6539507" y="2452427"/>
              <a:ext cx="350754" cy="337768"/>
            </a:xfrm>
            <a:prstGeom prst="mathPlus">
              <a:avLst/>
            </a:prstGeom>
            <a:solidFill>
              <a:srgbClr val="A8CDD7">
                <a:lumMod val="50000"/>
              </a:srgbClr>
            </a:solidFill>
            <a:ln w="38100" cap="flat" cmpd="sng" algn="ctr">
              <a:solidFill>
                <a:srgbClr val="A8CDD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860737" y="1456415"/>
              <a:ext cx="3755949" cy="964649"/>
            </a:xfrm>
            <a:prstGeom prst="roundRect">
              <a:avLst/>
            </a:prstGeom>
            <a:solidFill>
              <a:srgbClr val="A8CDD7">
                <a:lumMod val="50000"/>
              </a:srgbClr>
            </a:solidFill>
            <a:ln w="38100" cap="flat" cmpd="sng" algn="ctr">
              <a:solidFill>
                <a:srgbClr val="A8CDD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kern="0" dirty="0" smtClean="0">
                  <a:solidFill>
                    <a:prstClr val="white"/>
                  </a:solidFill>
                  <a:latin typeface="Arial"/>
                </a:rPr>
                <a:t>Число случаев госпитализаций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kern="0" dirty="0" smtClean="0">
                  <a:solidFill>
                    <a:prstClr val="white"/>
                  </a:solidFill>
                  <a:latin typeface="Arial"/>
                </a:rPr>
                <a:t>на 1 жителя</a:t>
              </a:r>
            </a:p>
          </p:txBody>
        </p:sp>
        <p:cxnSp>
          <p:nvCxnSpPr>
            <p:cNvPr id="23" name="Прямая соединительная линия 22"/>
            <p:cNvCxnSpPr>
              <a:stCxn id="17" idx="1"/>
              <a:endCxn id="9" idx="0"/>
            </p:cNvCxnSpPr>
            <p:nvPr/>
          </p:nvCxnSpPr>
          <p:spPr>
            <a:xfrm>
              <a:off x="2225069" y="4738456"/>
              <a:ext cx="338" cy="1213002"/>
            </a:xfrm>
            <a:prstGeom prst="line">
              <a:avLst/>
            </a:prstGeom>
            <a:noFill/>
            <a:ln w="38100" cap="flat" cmpd="sng" algn="ctr">
              <a:solidFill>
                <a:srgbClr val="B0CCB0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933872" y="1542361"/>
              <a:ext cx="939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</a:rPr>
                <a:t>ЭТО ОБЪЕМЫ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41132" y="5300940"/>
            <a:ext cx="1406498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ЭТО трудозатраты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2155574" y="4026638"/>
            <a:ext cx="1357619" cy="127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947630" y="5361793"/>
            <a:ext cx="579508" cy="47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13415" y="3115423"/>
            <a:ext cx="1076246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ЭТО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«работа»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4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40431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Нормативы</a:t>
            </a:r>
            <a:r>
              <a:rPr lang="ru-RU" sz="4000" dirty="0" smtClean="0">
                <a:solidFill>
                  <a:srgbClr val="FF0000"/>
                </a:solidFill>
              </a:rPr>
              <a:t> объемов</a:t>
            </a:r>
            <a:r>
              <a:rPr lang="ru-RU" sz="4000" dirty="0" smtClean="0"/>
              <a:t> помощи определены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401050" cy="5184576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Программа государственных гарантий </a:t>
            </a:r>
            <a:r>
              <a:rPr lang="ru-RU" sz="2400" b="0" dirty="0" smtClean="0"/>
              <a:t>бесплатного оказания гражданам медицинской помощи (ежегодно утверждается Постановлением Правительства – на 2017 г.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Постановление Правительства от 19.12.2016 № 1403</a:t>
            </a:r>
            <a:r>
              <a:rPr lang="ru-RU" sz="2400" b="0" dirty="0" smtClean="0"/>
              <a:t>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«Дорожные карты» </a:t>
            </a:r>
            <a:r>
              <a:rPr lang="ru-RU" sz="2400" dirty="0" smtClean="0"/>
              <a:t>— </a:t>
            </a:r>
            <a:r>
              <a:rPr lang="ru-RU" sz="2400" b="0" dirty="0" smtClean="0"/>
              <a:t>соотношение </a:t>
            </a:r>
            <a:r>
              <a:rPr lang="ru-RU" sz="2400" b="0" dirty="0"/>
              <a:t>объемов </a:t>
            </a:r>
            <a:r>
              <a:rPr lang="ru-RU" sz="2400" b="0" dirty="0" smtClean="0"/>
              <a:t>медицинской помощи в амбулаторных и стационарных условиях (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Распоряжение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Правительства РФ от 28.12.2012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№ 2599-р</a:t>
            </a:r>
            <a:r>
              <a:rPr lang="ru-RU" sz="2400" b="0" dirty="0" smtClean="0"/>
              <a:t>, ред</a:t>
            </a:r>
            <a:r>
              <a:rPr lang="ru-RU" sz="2400" b="0" dirty="0"/>
              <a:t>. от 18.05.2016)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Порядки оказания медицинской помощи </a:t>
            </a:r>
            <a:r>
              <a:rPr lang="ru-RU" sz="2400" b="0" dirty="0" smtClean="0"/>
              <a:t>– штатные нормативы и нормативы числа коек на 1 должность врача по профилям медпомощи (около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60 Приказов Минздрава</a:t>
            </a:r>
            <a:r>
              <a:rPr lang="ru-RU" sz="2400" b="0" dirty="0" smtClean="0"/>
              <a:t>, зарегистрированных в Минюсте).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2800" b="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40431"/>
          </a:xfrm>
        </p:spPr>
        <p:txBody>
          <a:bodyPr/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Нормативы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объемов </a:t>
            </a:r>
            <a:r>
              <a:rPr lang="ru-RU" sz="3600" dirty="0" smtClean="0"/>
              <a:t>помощи определены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4375" y="1504950"/>
            <a:ext cx="8201026" cy="49149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 smtClean="0"/>
              <a:t>4.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Приказ Минздрава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– об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участковом принципе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(</a:t>
            </a:r>
            <a:r>
              <a:rPr lang="ru-RU" altLang="ru-RU" sz="2400" b="0" dirty="0" smtClean="0"/>
              <a:t>Приказ </a:t>
            </a:r>
            <a:r>
              <a:rPr lang="ru-RU" altLang="ru-RU" sz="2400" b="0" dirty="0"/>
              <a:t>Минздравсоцразвития России от </a:t>
            </a:r>
            <a:r>
              <a:rPr lang="ru-RU" altLang="ru-RU" sz="2400" b="0" dirty="0" smtClean="0"/>
              <a:t>4.08.2006 № 584 (утратил силу) и </a:t>
            </a:r>
            <a:r>
              <a:rPr lang="ru-RU" altLang="ru-RU" sz="2400" b="0" dirty="0"/>
              <a:t>Приказ Минздравсоцразвития России </a:t>
            </a:r>
            <a:r>
              <a:rPr lang="ru-RU" altLang="ru-RU" sz="2400" b="0" dirty="0" smtClean="0"/>
              <a:t>от 15.05.2012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</a:rPr>
              <a:t>№ 543н</a:t>
            </a:r>
            <a:r>
              <a:rPr lang="ru-RU" altLang="ru-RU" sz="2400" b="0" dirty="0"/>
              <a:t>)</a:t>
            </a:r>
            <a:endParaRPr lang="ru-RU" sz="2400" b="0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/>
              <a:t>5.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Приказ Минздрава – затраты времени врачей </a:t>
            </a:r>
            <a:r>
              <a:rPr lang="ru-RU" sz="2400" dirty="0"/>
              <a:t>участковой службы и ряда специалистов на прием пациентов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(</a:t>
            </a:r>
            <a:r>
              <a:rPr lang="ru-RU" sz="2400" b="0" dirty="0"/>
              <a:t>Приказ </a:t>
            </a:r>
            <a:r>
              <a:rPr lang="ru-RU" sz="2400" b="0" dirty="0" smtClean="0"/>
              <a:t>Минздрава России </a:t>
            </a:r>
            <a:r>
              <a:rPr lang="ru-RU" sz="2400" b="0" dirty="0"/>
              <a:t>от </a:t>
            </a:r>
            <a:r>
              <a:rPr lang="ru-RU" sz="2400" b="0" dirty="0" smtClean="0"/>
              <a:t>2.06.2015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№ 290н</a:t>
            </a:r>
            <a:r>
              <a:rPr lang="ru-RU" sz="2400" b="0" dirty="0" smtClean="0"/>
              <a:t>)</a:t>
            </a:r>
            <a:endParaRPr lang="ru-RU" sz="2400" b="0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 smtClean="0"/>
              <a:t>6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Приказ Минздрава – затраты времени врачей </a:t>
            </a:r>
            <a:r>
              <a:rPr lang="ru-RU" sz="2400" dirty="0" smtClean="0"/>
              <a:t>специалистов на прием пациентов </a:t>
            </a:r>
            <a:br>
              <a:rPr lang="ru-RU" sz="2400" dirty="0" smtClean="0"/>
            </a:br>
            <a:r>
              <a:rPr lang="ru-RU" sz="2400" b="0" dirty="0" smtClean="0"/>
              <a:t>(</a:t>
            </a:r>
            <a:r>
              <a:rPr lang="ru-RU" altLang="ru-RU" sz="2400" b="0" dirty="0" smtClean="0"/>
              <a:t>Приказ </a:t>
            </a:r>
            <a:r>
              <a:rPr lang="ru-RU" altLang="ru-RU" sz="2400" b="0" dirty="0"/>
              <a:t>Минздрава России от 19.12.2016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</a:rPr>
              <a:t>№ 973н</a:t>
            </a:r>
            <a:r>
              <a:rPr lang="ru-RU" altLang="ru-RU" sz="2400" b="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45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2105</Words>
  <Application>Microsoft Office PowerPoint</Application>
  <PresentationFormat>Экран (4:3)</PresentationFormat>
  <Paragraphs>340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38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Wingdings</vt:lpstr>
      <vt:lpstr>Wingdings 2</vt:lpstr>
      <vt:lpstr>7_Тема Office</vt:lpstr>
      <vt:lpstr>Титульный слайд</vt:lpstr>
      <vt:lpstr>1_Титульный слайд</vt:lpstr>
      <vt:lpstr>2_Титульный слайд</vt:lpstr>
      <vt:lpstr>8_Тема Office</vt:lpstr>
      <vt:lpstr>9_Тема Office</vt:lpstr>
      <vt:lpstr>10_Тема Office</vt:lpstr>
      <vt:lpstr>3_Титульный слайд</vt:lpstr>
      <vt:lpstr>11_Тема Office</vt:lpstr>
      <vt:lpstr>13_Тема Office</vt:lpstr>
      <vt:lpstr>12_Тема Office</vt:lpstr>
      <vt:lpstr>14_Тема Office</vt:lpstr>
      <vt:lpstr>15_Тема Office</vt:lpstr>
      <vt:lpstr>Предложения по устранению несогласований и недостатков в действующей нормативной базе российского здравоохранения</vt:lpstr>
      <vt:lpstr>Презентация PowerPoint</vt:lpstr>
      <vt:lpstr>Тарифы по оплате медицинской помощи</vt:lpstr>
      <vt:lpstr>Средства на содержание мед. организации в системе ОМС должны «зарабатывать»</vt:lpstr>
      <vt:lpstr>Необходимо срочно принять поправку</vt:lpstr>
      <vt:lpstr>Планирование медицинской помощи. Нормативы: объемов медицинской помощи, трудозатрат врачей, обеспеченности кадровыми ресурсами и койками </vt:lpstr>
      <vt:lpstr>Число врачей и число коек рассчитывается на основании нормативов ОБЪЕМОВ ПОМОЩИ</vt:lpstr>
      <vt:lpstr>Нормативы объемов помощи определены</vt:lpstr>
      <vt:lpstr>Нормативы объемов помощи определены</vt:lpstr>
      <vt:lpstr>Транспортная доступность мед. учреждений рассчитывается по времени и определена:</vt:lpstr>
      <vt:lpstr>Число учреждений здравоохранения, рассчитывается на численность населения:</vt:lpstr>
      <vt:lpstr>Время ожидания определены в Программе государственных гарантий</vt:lpstr>
      <vt:lpstr>Что не так с этими документами?</vt:lpstr>
      <vt:lpstr>Трудозатраты врачей в стационарных и амбулаторных условиях</vt:lpstr>
      <vt:lpstr>Некоторые решения были неверными – принятие «Дорожных карт»</vt:lpstr>
      <vt:lpstr>Мощности системы здравоохранения РФ и потоки больных (2012/2015)</vt:lpstr>
      <vt:lpstr>К чему это привело?</vt:lpstr>
      <vt:lpstr>Обеспеченность практикующими врачами в РФ при большем потоке больных на 11% ниже, чем в Германии и на уровне «старых» стран ЕС</vt:lpstr>
      <vt:lpstr>В Германии нормативы сроков ожидания медпомощи такие же, как в России и дольше, а потоки больных меньше. Но мощности здравоохранения — ВЫШЕ!!!</vt:lpstr>
      <vt:lpstr>При снижении государственного финансирования здравоохранения  (на 10% в реальных ценах) мы расставляли не главные приоритеты за счет снижения общедоступных видов медицинской помощи</vt:lpstr>
      <vt:lpstr>Все самое главное происходит в точке «ВРАЧ и ПАЦИЕНТ»</vt:lpstr>
      <vt:lpstr>Устаревшие нормативы в Программе государственных гарантий</vt:lpstr>
      <vt:lpstr>Внутрибольничная летальность  в РФ с 1990 г. выросла на 50%, тенденция ухудшается  </vt:lpstr>
      <vt:lpstr>Нормативы объемов помощи не соответствуют потребностям и структуре населения РФ </vt:lpstr>
      <vt:lpstr>Контроль качества медицинской деятельности (в части качества медицинской помощи)</vt:lpstr>
      <vt:lpstr>Принимали избыточное регулирование</vt:lpstr>
      <vt:lpstr>Ответственность муниципальных образований по созданию условий для оказания медицинской помощи </vt:lpstr>
      <vt:lpstr>Муниципальные власти должны помогать</vt:lpstr>
      <vt:lpstr>О чем это говорит? 1. О Непонимании АЗОВ в управлении системой здравоохранения  и К чему все это привело? 2. усложнению условий оказания медицинской помощи</vt:lpstr>
      <vt:lpstr>У пациентов сложились  – завышенные ожидания и недовольство</vt:lpstr>
      <vt:lpstr>У медицинских работников (трудящихся) – напряжение и НЕВЕРИЕ в позитивные перемены</vt:lpstr>
      <vt:lpstr>Среднемесячная заработная плата врачей по РФ (включая управленческий персонал, Москву, Санкт-Петербург, переработки)</vt:lpstr>
      <vt:lpstr>Предложения</vt:lpstr>
      <vt:lpstr>Дополнительно централизация оказания медицинской помощи неизбежна, но взамен необходимо предоставить другие виды помощи</vt:lpstr>
      <vt:lpstr>Поэтому обращаю внимание! Срочно! Необходима федеральная программа по восстановлению ФАП и ФП</vt:lpstr>
      <vt:lpstr>Дополнительно: привести в порядок противоречивые статистические данные, без пояснений ЦНИИОЗ.  В таких условиях сложно следить за динамикой показателей. </vt:lpstr>
      <vt:lpstr>Источники: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ВАС ЖДЕТ ПРИ ОБУЧЕНИИ ПО ПРОГРАММЕ «ЭФФЕКТИВНЫЙ РУКОВОДИТЕЛЬ ЛПУ»?</dc:title>
  <dc:creator>Anisova</dc:creator>
  <cp:lastModifiedBy>GE</cp:lastModifiedBy>
  <cp:revision>559</cp:revision>
  <cp:lastPrinted>2017-05-16T13:09:24Z</cp:lastPrinted>
  <dcterms:created xsi:type="dcterms:W3CDTF">2016-11-17T10:55:00Z</dcterms:created>
  <dcterms:modified xsi:type="dcterms:W3CDTF">2020-02-09T12:25:13Z</dcterms:modified>
</cp:coreProperties>
</file>